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4" r:id="rId9"/>
    <p:sldId id="263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5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42F5A-ECA2-4931-B454-1F4F887A05EF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7997F4A-8C14-4D92-AA27-6E0A930D8CC9}">
      <dgm:prSet/>
      <dgm:spPr/>
      <dgm:t>
        <a:bodyPr/>
        <a:lstStyle/>
        <a:p>
          <a:pPr algn="ctr"/>
          <a:r>
            <a:rPr lang="de-DE" dirty="0"/>
            <a:t>Methode, um informatische Konzepte ohne den Einsatz von elektrischen Geräten zu lehren</a:t>
          </a:r>
        </a:p>
      </dgm:t>
    </dgm:pt>
    <dgm:pt modelId="{9A7EC19B-AA3E-4E21-BFB0-F347B7F8EFE8}" type="parTrans" cxnId="{151447AF-1167-46A8-80F7-AB887370DBA9}">
      <dgm:prSet/>
      <dgm:spPr/>
      <dgm:t>
        <a:bodyPr/>
        <a:lstStyle/>
        <a:p>
          <a:endParaRPr lang="en-US"/>
        </a:p>
      </dgm:t>
    </dgm:pt>
    <dgm:pt modelId="{7694DF76-EE4B-46DC-9783-ACA6B3EB4981}" type="sibTrans" cxnId="{151447AF-1167-46A8-80F7-AB887370DBA9}">
      <dgm:prSet/>
      <dgm:spPr/>
      <dgm:t>
        <a:bodyPr/>
        <a:lstStyle/>
        <a:p>
          <a:endParaRPr lang="en-US"/>
        </a:p>
      </dgm:t>
    </dgm:pt>
    <dgm:pt modelId="{A9C77B61-EC11-4353-96C4-C02D9CD72BA7}">
      <dgm:prSet/>
      <dgm:spPr/>
      <dgm:t>
        <a:bodyPr/>
        <a:lstStyle/>
        <a:p>
          <a:pPr algn="ctr"/>
          <a:r>
            <a:rPr lang="de-DE" dirty="0"/>
            <a:t>Sammlung von Aktivitäten, Spielen und Aufgaben, die grundlegende Prinzipien der Informatik auf anschauliche und interaktive Weise vermitteln</a:t>
          </a:r>
          <a:endParaRPr lang="en-US" dirty="0"/>
        </a:p>
      </dgm:t>
    </dgm:pt>
    <dgm:pt modelId="{83EFC393-D202-44F9-A71F-A07C6D3B1CAE}" type="parTrans" cxnId="{86CAA22F-160D-410B-8CBC-12C8D67CBB30}">
      <dgm:prSet/>
      <dgm:spPr/>
      <dgm:t>
        <a:bodyPr/>
        <a:lstStyle/>
        <a:p>
          <a:endParaRPr lang="en-US"/>
        </a:p>
      </dgm:t>
    </dgm:pt>
    <dgm:pt modelId="{9FFAF13E-AD42-48E5-9F65-75CD55E8B254}" type="sibTrans" cxnId="{86CAA22F-160D-410B-8CBC-12C8D67CBB30}">
      <dgm:prSet/>
      <dgm:spPr/>
      <dgm:t>
        <a:bodyPr/>
        <a:lstStyle/>
        <a:p>
          <a:endParaRPr lang="en-US"/>
        </a:p>
      </dgm:t>
    </dgm:pt>
    <dgm:pt modelId="{0127E596-38A4-4C4D-9E6B-119ABE68C355}" type="pres">
      <dgm:prSet presAssocID="{E8A42F5A-ECA2-4931-B454-1F4F887A05E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F5C21F1-6F1A-47BF-8F77-F8760841C0DF}" type="pres">
      <dgm:prSet presAssocID="{C7997F4A-8C14-4D92-AA27-6E0A930D8CC9}" presName="hierRoot1" presStyleCnt="0"/>
      <dgm:spPr/>
    </dgm:pt>
    <dgm:pt modelId="{730AEDBD-57D1-4DE3-89DE-BB9819A853A6}" type="pres">
      <dgm:prSet presAssocID="{C7997F4A-8C14-4D92-AA27-6E0A930D8CC9}" presName="composite" presStyleCnt="0"/>
      <dgm:spPr/>
    </dgm:pt>
    <dgm:pt modelId="{FFF9F454-950D-47C3-A528-C0B2E0BD5A7D}" type="pres">
      <dgm:prSet presAssocID="{C7997F4A-8C14-4D92-AA27-6E0A930D8CC9}" presName="background" presStyleLbl="node0" presStyleIdx="0" presStyleCnt="2"/>
      <dgm:spPr/>
    </dgm:pt>
    <dgm:pt modelId="{F84BA1DC-8C5D-4334-995D-007298BB85B0}" type="pres">
      <dgm:prSet presAssocID="{C7997F4A-8C14-4D92-AA27-6E0A930D8CC9}" presName="text" presStyleLbl="fgAcc0" presStyleIdx="0" presStyleCnt="2">
        <dgm:presLayoutVars>
          <dgm:chPref val="3"/>
        </dgm:presLayoutVars>
      </dgm:prSet>
      <dgm:spPr/>
    </dgm:pt>
    <dgm:pt modelId="{B69BE2F3-F551-458A-9DBF-DC2CF064076C}" type="pres">
      <dgm:prSet presAssocID="{C7997F4A-8C14-4D92-AA27-6E0A930D8CC9}" presName="hierChild2" presStyleCnt="0"/>
      <dgm:spPr/>
    </dgm:pt>
    <dgm:pt modelId="{2CDD40BB-3CBE-49C0-A4B5-1E1791D065B5}" type="pres">
      <dgm:prSet presAssocID="{A9C77B61-EC11-4353-96C4-C02D9CD72BA7}" presName="hierRoot1" presStyleCnt="0"/>
      <dgm:spPr/>
    </dgm:pt>
    <dgm:pt modelId="{669C69E2-2C7C-4B31-8FE1-15A6E69D1A3B}" type="pres">
      <dgm:prSet presAssocID="{A9C77B61-EC11-4353-96C4-C02D9CD72BA7}" presName="composite" presStyleCnt="0"/>
      <dgm:spPr/>
    </dgm:pt>
    <dgm:pt modelId="{295C9C22-F65B-4567-A8C7-25F6A68A6B79}" type="pres">
      <dgm:prSet presAssocID="{A9C77B61-EC11-4353-96C4-C02D9CD72BA7}" presName="background" presStyleLbl="node0" presStyleIdx="1" presStyleCnt="2"/>
      <dgm:spPr/>
    </dgm:pt>
    <dgm:pt modelId="{B2AE953E-A041-4EE9-8ED3-46DE1E06A306}" type="pres">
      <dgm:prSet presAssocID="{A9C77B61-EC11-4353-96C4-C02D9CD72BA7}" presName="text" presStyleLbl="fgAcc0" presStyleIdx="1" presStyleCnt="2">
        <dgm:presLayoutVars>
          <dgm:chPref val="3"/>
        </dgm:presLayoutVars>
      </dgm:prSet>
      <dgm:spPr/>
    </dgm:pt>
    <dgm:pt modelId="{E6E824F2-2ABF-4A45-9752-0BCB11BF4001}" type="pres">
      <dgm:prSet presAssocID="{A9C77B61-EC11-4353-96C4-C02D9CD72BA7}" presName="hierChild2" presStyleCnt="0"/>
      <dgm:spPr/>
    </dgm:pt>
  </dgm:ptLst>
  <dgm:cxnLst>
    <dgm:cxn modelId="{2E3DB724-81ED-4B7C-BD29-D093B403106B}" type="presOf" srcId="{E8A42F5A-ECA2-4931-B454-1F4F887A05EF}" destId="{0127E596-38A4-4C4D-9E6B-119ABE68C355}" srcOrd="0" destOrd="0" presId="urn:microsoft.com/office/officeart/2005/8/layout/hierarchy1"/>
    <dgm:cxn modelId="{86CAA22F-160D-410B-8CBC-12C8D67CBB30}" srcId="{E8A42F5A-ECA2-4931-B454-1F4F887A05EF}" destId="{A9C77B61-EC11-4353-96C4-C02D9CD72BA7}" srcOrd="1" destOrd="0" parTransId="{83EFC393-D202-44F9-A71F-A07C6D3B1CAE}" sibTransId="{9FFAF13E-AD42-48E5-9F65-75CD55E8B254}"/>
    <dgm:cxn modelId="{F2ADF947-10DF-4F25-A39B-38FA62B8536D}" type="presOf" srcId="{A9C77B61-EC11-4353-96C4-C02D9CD72BA7}" destId="{B2AE953E-A041-4EE9-8ED3-46DE1E06A306}" srcOrd="0" destOrd="0" presId="urn:microsoft.com/office/officeart/2005/8/layout/hierarchy1"/>
    <dgm:cxn modelId="{151447AF-1167-46A8-80F7-AB887370DBA9}" srcId="{E8A42F5A-ECA2-4931-B454-1F4F887A05EF}" destId="{C7997F4A-8C14-4D92-AA27-6E0A930D8CC9}" srcOrd="0" destOrd="0" parTransId="{9A7EC19B-AA3E-4E21-BFB0-F347B7F8EFE8}" sibTransId="{7694DF76-EE4B-46DC-9783-ACA6B3EB4981}"/>
    <dgm:cxn modelId="{EB73C4F3-CAF5-4465-B3B1-AE12A12CAAC5}" type="presOf" srcId="{C7997F4A-8C14-4D92-AA27-6E0A930D8CC9}" destId="{F84BA1DC-8C5D-4334-995D-007298BB85B0}" srcOrd="0" destOrd="0" presId="urn:microsoft.com/office/officeart/2005/8/layout/hierarchy1"/>
    <dgm:cxn modelId="{42767B91-9F1F-4962-9439-1D087A34A89C}" type="presParOf" srcId="{0127E596-38A4-4C4D-9E6B-119ABE68C355}" destId="{9F5C21F1-6F1A-47BF-8F77-F8760841C0DF}" srcOrd="0" destOrd="0" presId="urn:microsoft.com/office/officeart/2005/8/layout/hierarchy1"/>
    <dgm:cxn modelId="{17E14C04-ED1D-4C4A-AA2B-F478B3B1D26B}" type="presParOf" srcId="{9F5C21F1-6F1A-47BF-8F77-F8760841C0DF}" destId="{730AEDBD-57D1-4DE3-89DE-BB9819A853A6}" srcOrd="0" destOrd="0" presId="urn:microsoft.com/office/officeart/2005/8/layout/hierarchy1"/>
    <dgm:cxn modelId="{30490C58-042E-4597-A04C-4401F737EDD2}" type="presParOf" srcId="{730AEDBD-57D1-4DE3-89DE-BB9819A853A6}" destId="{FFF9F454-950D-47C3-A528-C0B2E0BD5A7D}" srcOrd="0" destOrd="0" presId="urn:microsoft.com/office/officeart/2005/8/layout/hierarchy1"/>
    <dgm:cxn modelId="{60FE52B1-497B-40AC-8967-2527F76F8C75}" type="presParOf" srcId="{730AEDBD-57D1-4DE3-89DE-BB9819A853A6}" destId="{F84BA1DC-8C5D-4334-995D-007298BB85B0}" srcOrd="1" destOrd="0" presId="urn:microsoft.com/office/officeart/2005/8/layout/hierarchy1"/>
    <dgm:cxn modelId="{B0CB127C-1403-4021-96B6-77D180574BCF}" type="presParOf" srcId="{9F5C21F1-6F1A-47BF-8F77-F8760841C0DF}" destId="{B69BE2F3-F551-458A-9DBF-DC2CF064076C}" srcOrd="1" destOrd="0" presId="urn:microsoft.com/office/officeart/2005/8/layout/hierarchy1"/>
    <dgm:cxn modelId="{79B578B8-1128-4EF2-B93E-DBC000F60FF4}" type="presParOf" srcId="{0127E596-38A4-4C4D-9E6B-119ABE68C355}" destId="{2CDD40BB-3CBE-49C0-A4B5-1E1791D065B5}" srcOrd="1" destOrd="0" presId="urn:microsoft.com/office/officeart/2005/8/layout/hierarchy1"/>
    <dgm:cxn modelId="{4BBC3D6A-4EC1-42AF-B686-6A44578ACEEB}" type="presParOf" srcId="{2CDD40BB-3CBE-49C0-A4B5-1E1791D065B5}" destId="{669C69E2-2C7C-4B31-8FE1-15A6E69D1A3B}" srcOrd="0" destOrd="0" presId="urn:microsoft.com/office/officeart/2005/8/layout/hierarchy1"/>
    <dgm:cxn modelId="{B2B7D28E-1471-45DE-9B38-A4077C164947}" type="presParOf" srcId="{669C69E2-2C7C-4B31-8FE1-15A6E69D1A3B}" destId="{295C9C22-F65B-4567-A8C7-25F6A68A6B79}" srcOrd="0" destOrd="0" presId="urn:microsoft.com/office/officeart/2005/8/layout/hierarchy1"/>
    <dgm:cxn modelId="{A3F35D1D-96F8-4668-9EF3-272205FD8C50}" type="presParOf" srcId="{669C69E2-2C7C-4B31-8FE1-15A6E69D1A3B}" destId="{B2AE953E-A041-4EE9-8ED3-46DE1E06A306}" srcOrd="1" destOrd="0" presId="urn:microsoft.com/office/officeart/2005/8/layout/hierarchy1"/>
    <dgm:cxn modelId="{24A0C74D-5D5A-488A-8BB1-A1E8174287F5}" type="presParOf" srcId="{2CDD40BB-3CBE-49C0-A4B5-1E1791D065B5}" destId="{E6E824F2-2ABF-4A45-9752-0BCB11BF400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F9F454-950D-47C3-A528-C0B2E0BD5A7D}">
      <dsp:nvSpPr>
        <dsp:cNvPr id="0" name=""/>
        <dsp:cNvSpPr/>
      </dsp:nvSpPr>
      <dsp:spPr>
        <a:xfrm>
          <a:off x="134291" y="612"/>
          <a:ext cx="4332795" cy="27513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4BA1DC-8C5D-4334-995D-007298BB85B0}">
      <dsp:nvSpPr>
        <dsp:cNvPr id="0" name=""/>
        <dsp:cNvSpPr/>
      </dsp:nvSpPr>
      <dsp:spPr>
        <a:xfrm>
          <a:off x="615713" y="457963"/>
          <a:ext cx="4332795" cy="275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Methode, um informatische Konzepte ohne den Einsatz von elektrischen Geräten zu lehren</a:t>
          </a:r>
        </a:p>
      </dsp:txBody>
      <dsp:txXfrm>
        <a:off x="696297" y="538547"/>
        <a:ext cx="4171627" cy="2590157"/>
      </dsp:txXfrm>
    </dsp:sp>
    <dsp:sp modelId="{295C9C22-F65B-4567-A8C7-25F6A68A6B79}">
      <dsp:nvSpPr>
        <dsp:cNvPr id="0" name=""/>
        <dsp:cNvSpPr/>
      </dsp:nvSpPr>
      <dsp:spPr>
        <a:xfrm>
          <a:off x="5429930" y="612"/>
          <a:ext cx="4332795" cy="27513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AE953E-A041-4EE9-8ED3-46DE1E06A306}">
      <dsp:nvSpPr>
        <dsp:cNvPr id="0" name=""/>
        <dsp:cNvSpPr/>
      </dsp:nvSpPr>
      <dsp:spPr>
        <a:xfrm>
          <a:off x="5911352" y="457963"/>
          <a:ext cx="4332795" cy="275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Sammlung von Aktivitäten, Spielen und Aufgaben, die grundlegende Prinzipien der Informatik auf anschauliche und interaktive Weise vermitteln</a:t>
          </a:r>
          <a:endParaRPr lang="en-US" sz="2600" kern="1200" dirty="0"/>
        </a:p>
      </dsp:txBody>
      <dsp:txXfrm>
        <a:off x="5991936" y="538547"/>
        <a:ext cx="4171627" cy="25901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574817-9A99-4BB0-BF60-E562C35BAD8E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FE5E5-9333-4FEA-967F-6D531AC782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9853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12AEB8-AB7F-60D2-B34C-95514A630F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1C9A777-ED54-111E-474E-9235808DEF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FCC4175-DC49-D26D-A981-3040B4859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8FC9-8C5D-4D05-862C-447C42759C68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0930C5C-179B-3856-02B4-3C0D2A5D6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B611F30-DE05-161D-1B43-5CB6F7B63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3F840-7873-477B-BACC-58077ECB4C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7322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7FC1E9-FF79-D407-82F2-3A86EB34C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E9E0C1F-982F-6ABE-0CB6-64D6C295C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1DA975D-5D8F-B3C5-1C71-D0281B932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8FC9-8C5D-4D05-862C-447C42759C68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4AF9FB-3056-BC8A-E1C4-4B0DD1726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8E565A8-B1A8-D8A2-AF97-481DC162A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3F840-7873-477B-BACC-58077ECB4C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8309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CE6F2DA-CC63-E644-D1BF-6F37F80675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5D09EF7-A3ED-F32D-DC4D-1FAC16397E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1C49FB-06F4-2FAB-DE29-C28F0D0DB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8FC9-8C5D-4D05-862C-447C42759C68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C9C0524-CBF2-F62C-9ED1-685A343F6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8E5139E-D513-21C9-760F-0FE4C390A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3F840-7873-477B-BACC-58077ECB4C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667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0CC68D-B1C6-78FB-F59F-BBB715053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F83CFE7-61A4-7FF1-0C7B-8288B36B4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B283A2-D5A8-EA9C-25D8-BBE977F41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8FC9-8C5D-4D05-862C-447C42759C68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E88CA7-FC04-0925-9CD8-5BB9ACF0E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8BE12E0-683E-8125-AA0F-3D92D795B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3F840-7873-477B-BACC-58077ECB4C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294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E75E5A-3C15-FF06-C99C-A3EAF99A4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73EB2E4-649A-E6DD-679E-AE5577B2E1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388939B-488E-F206-88E2-5839EB9F7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8FC9-8C5D-4D05-862C-447C42759C68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C4AA4DB-5B96-038D-E2CC-FE68B1E63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326304F-735B-8BE3-3E33-CE729A4FA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3F840-7873-477B-BACC-58077ECB4C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99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B378AF-689A-5745-5723-D11C7BE5E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51DE22-E967-67FB-ABF2-1A8937F541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4F1EB1-61D0-34F0-F881-6C2911493B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FA1C31-D76A-1355-AF49-DAA37AB44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8FC9-8C5D-4D05-862C-447C42759C68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57449D9-C87B-8E9A-82BC-891FEB76B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A5A7392-2FF7-7D59-02AD-86C31C179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3F840-7873-477B-BACC-58077ECB4C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3163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C28CA1-D7B4-C695-B12F-6011E1331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5B95579-FBDF-BA9F-01C0-839C8C14E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952346C-CE64-520E-BD3B-43C03B9144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50C5D66-BF90-0940-A290-C99A34E095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C03EB3A-C5FE-574C-3966-85C4897610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B78825D-687F-788F-D5BF-32EF05294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8FC9-8C5D-4D05-862C-447C42759C68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8363813-8A7A-D711-F38E-8648782AF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B8BFDB6-ECDF-89DB-0928-5693DE422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3F840-7873-477B-BACC-58077ECB4C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81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B853A-EA7C-8EEA-D869-F713E32B9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50FD194-6E74-F957-72BF-13742FA71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8FC9-8C5D-4D05-862C-447C42759C68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9A5304D-610C-A6F7-F4CF-6A36066E0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3B746D0-98DE-6881-649C-5F05772C1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3F840-7873-477B-BACC-58077ECB4C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7150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AEA8030-35CF-753D-7519-1CBA3E05E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8FC9-8C5D-4D05-862C-447C42759C68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5C20918-EBCE-3853-C81D-7F747B7EF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E13C849-6070-51AE-259F-E814A6CFC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3F840-7873-477B-BACC-58077ECB4C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3362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788AD9-94B0-7E25-B288-6AA6F3120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F1B30B9-7FE0-B33A-D618-CADC87A37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B5C2AC-A2E0-D5FF-B8E3-01CD7667DF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B0693AE-5159-3BC7-12EE-1AF9772D7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8FC9-8C5D-4D05-862C-447C42759C68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E779D73-60A7-6243-0AD6-40C5764DB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5650A7E-7CA2-6062-B206-AC1461250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3F840-7873-477B-BACC-58077ECB4C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4517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31FA84-A5D0-77D8-D102-B8035AAD5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65B3739-E63E-811E-10C0-80F1B6E05B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1DCD9E9-F47C-F21B-7C2F-658C72C5F5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AA6C4FA-DFE5-E393-A944-DE7273F4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8FC9-8C5D-4D05-862C-447C42759C68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85B566B-8223-B876-FEA2-3F0413DC4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06B5CBF-C99A-5F46-D7A1-136EE235B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3F840-7873-477B-BACC-58077ECB4C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1926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CF5373F-D3A8-3E6C-5037-FDDCA8AA8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2AB5107-1C76-770F-E6BD-4653FB8FB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5831D0B-3C3A-6FFF-9BCD-8AE03C34C9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A08FC9-8C5D-4D05-862C-447C42759C68}" type="datetimeFigureOut">
              <a:rPr lang="de-DE" smtClean="0"/>
              <a:t>07.11.2024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F116F5-5F96-A62C-BDE9-94CB0B2AEA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4001746-BCEA-D04C-B837-F7F09DF83D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93F840-7873-477B-BACC-58077ECB4C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4619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s://www.abenteuer-informatik.de/dasbuch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csunplugged.org/de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CCA5F87-1D1E-45CB-8D83-FC7EEFAD9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fik 4" descr="Ein Bild, das Menschliches Gesicht, Person, Kleidung, Mann enthält.&#10;&#10;Automatisch generierte Beschreibung">
            <a:extLst>
              <a:ext uri="{FF2B5EF4-FFF2-40B4-BE49-F238E27FC236}">
                <a16:creationId xmlns:a16="http://schemas.microsoft.com/office/drawing/2014/main" id="{FA6DA99A-7126-F1D8-48E4-A3DD00D838C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22"/>
          <a:stretch/>
        </p:blipFill>
        <p:spPr>
          <a:xfrm>
            <a:off x="20" y="10"/>
            <a:ext cx="866849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CCFC2C6-6238-4A2F-93DE-2ADF74AF6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711652" y="0"/>
            <a:ext cx="8480347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1B0E78-26B0-AFCC-67D9-210AF9E36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8600" y="680547"/>
            <a:ext cx="4023360" cy="4036308"/>
          </a:xfrm>
        </p:spPr>
        <p:txBody>
          <a:bodyPr anchor="b">
            <a:normAutofit/>
          </a:bodyPr>
          <a:lstStyle/>
          <a:p>
            <a:pPr algn="l"/>
            <a:r>
              <a:rPr lang="de-DE" sz="2800" b="1" dirty="0"/>
              <a:t>„Informatik hat viel mehr mit Menschen zu tun als mit Computern! Das muss das Zentrum der Didaktik sein und ermöglicht, Brücken zu allen anderen Disziplinen zu schlagen.“</a:t>
            </a:r>
            <a:br>
              <a:rPr lang="de-DE" sz="2600" b="1" dirty="0"/>
            </a:br>
            <a:endParaRPr lang="de-DE" sz="26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93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C05A0-609D-885F-40C8-048B2BAC3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10173010" cy="1554480"/>
          </a:xfrm>
        </p:spPr>
        <p:txBody>
          <a:bodyPr anchor="ctr">
            <a:normAutofit/>
          </a:bodyPr>
          <a:lstStyle/>
          <a:p>
            <a:r>
              <a:rPr lang="de-DE" sz="4800"/>
              <a:t>„Computer Science Unplugged“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Inhaltsplatzhalter 2">
            <a:extLst>
              <a:ext uri="{FF2B5EF4-FFF2-40B4-BE49-F238E27FC236}">
                <a16:creationId xmlns:a16="http://schemas.microsoft.com/office/drawing/2014/main" id="{EC898EDC-0D0C-10CE-A859-81BFA8FFF7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4515216"/>
              </p:ext>
            </p:extLst>
          </p:nvPr>
        </p:nvGraphicFramePr>
        <p:xfrm>
          <a:off x="904602" y="3017519"/>
          <a:ext cx="1037844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1343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42A167B-5756-62DA-7EA1-A1402B72C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de-DE">
                <a:solidFill>
                  <a:srgbClr val="FFFFFF"/>
                </a:solidFill>
              </a:rPr>
              <a:t>Warum Unplugged?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DCA1F3-B924-6F09-ADC2-2B32511F83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3688" y="608799"/>
            <a:ext cx="6906491" cy="640238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de-DE" dirty="0"/>
              <a:t>Es basiert auf der Idee, dass Lernen durch körperliche Handlungen und direkte Erfahrungen erfolgt und weniger auf abstrakte oder theoretische Inputs angewiesen ist: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Theorie der kognitiven Entwicklung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Enaktive, ikonische und symbolische Repräsentation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err="1"/>
              <a:t>Embodied</a:t>
            </a:r>
            <a:r>
              <a:rPr lang="de-DE" dirty="0"/>
              <a:t> </a:t>
            </a:r>
            <a:r>
              <a:rPr lang="de-DE" dirty="0" err="1"/>
              <a:t>Cognition</a:t>
            </a:r>
            <a:r>
              <a:rPr lang="de-DE" dirty="0"/>
              <a:t> (Verkörperte Kognition)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Enactivism</a:t>
            </a:r>
            <a:r>
              <a:rPr lang="en-US" dirty="0"/>
              <a:t>: An Introduction to Cognition and Consciousness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9333E4B-9AD7-BB01-1316-1C49F277D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7272" y="6249201"/>
            <a:ext cx="5251174" cy="547012"/>
          </a:xfrm>
        </p:spPr>
        <p:txBody>
          <a:bodyPr>
            <a:normAutofit/>
          </a:bodyPr>
          <a:lstStyle/>
          <a:p>
            <a:pPr marL="228600" indent="-228600">
              <a:spcAft>
                <a:spcPts val="600"/>
              </a:spcAft>
              <a:buAutoNum type="arabicPeriod"/>
            </a:pPr>
            <a:r>
              <a:rPr lang="de-DE" sz="1000" dirty="0"/>
              <a:t>Jean Piaget	2. Jerome Bruner</a:t>
            </a:r>
          </a:p>
          <a:p>
            <a:pPr>
              <a:spcAft>
                <a:spcPts val="600"/>
              </a:spcAft>
            </a:pPr>
            <a:r>
              <a:rPr lang="de-DE" sz="1000" dirty="0"/>
              <a:t> 3. Shaun Gallagher	4. Shapiro Lawrence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8DC348E3-3A76-E3AD-692C-ECBEC332F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5481" y="1596171"/>
            <a:ext cx="2179190" cy="108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034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2AEEBC8-9D30-42EF-95F2-386C2653FB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529E97A-97C3-40EA-8A04-5C02398D56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77832"/>
          </a:xfrm>
          <a:custGeom>
            <a:avLst/>
            <a:gdLst>
              <a:gd name="connsiteX0" fmla="*/ 6789701 w 12192000"/>
              <a:gd name="connsiteY0" fmla="*/ 2809623 h 2877832"/>
              <a:gd name="connsiteX1" fmla="*/ 6788702 w 12192000"/>
              <a:gd name="connsiteY1" fmla="*/ 2809701 h 2877832"/>
              <a:gd name="connsiteX2" fmla="*/ 6788476 w 12192000"/>
              <a:gd name="connsiteY2" fmla="*/ 2810235 h 2877832"/>
              <a:gd name="connsiteX3" fmla="*/ 0 w 12192000"/>
              <a:gd name="connsiteY3" fmla="*/ 0 h 2877832"/>
              <a:gd name="connsiteX4" fmla="*/ 12192000 w 12192000"/>
              <a:gd name="connsiteY4" fmla="*/ 0 h 2877832"/>
              <a:gd name="connsiteX5" fmla="*/ 12192000 w 12192000"/>
              <a:gd name="connsiteY5" fmla="*/ 1915388 h 2877832"/>
              <a:gd name="connsiteX6" fmla="*/ 12061096 w 12192000"/>
              <a:gd name="connsiteY6" fmla="*/ 1954428 h 2877832"/>
              <a:gd name="connsiteX7" fmla="*/ 11676800 w 12192000"/>
              <a:gd name="connsiteY7" fmla="*/ 2058003 h 2877832"/>
              <a:gd name="connsiteX8" fmla="*/ 10425355 w 12192000"/>
              <a:gd name="connsiteY8" fmla="*/ 2341542 h 2877832"/>
              <a:gd name="connsiteX9" fmla="*/ 9424022 w 12192000"/>
              <a:gd name="connsiteY9" fmla="*/ 2516704 h 2877832"/>
              <a:gd name="connsiteX10" fmla="*/ 8458419 w 12192000"/>
              <a:gd name="connsiteY10" fmla="*/ 2650405 h 2877832"/>
              <a:gd name="connsiteX11" fmla="*/ 7715970 w 12192000"/>
              <a:gd name="connsiteY11" fmla="*/ 2730352 h 2877832"/>
              <a:gd name="connsiteX12" fmla="*/ 6951716 w 12192000"/>
              <a:gd name="connsiteY12" fmla="*/ 2796132 h 2877832"/>
              <a:gd name="connsiteX13" fmla="*/ 6936303 w 12192000"/>
              <a:gd name="connsiteY13" fmla="*/ 2798203 h 2877832"/>
              <a:gd name="connsiteX14" fmla="*/ 6790448 w 12192000"/>
              <a:gd name="connsiteY14" fmla="*/ 2809564 h 2877832"/>
              <a:gd name="connsiteX15" fmla="*/ 6799941 w 12192000"/>
              <a:gd name="connsiteY15" fmla="*/ 2811384 h 2877832"/>
              <a:gd name="connsiteX16" fmla="*/ 6835432 w 12192000"/>
              <a:gd name="connsiteY16" fmla="*/ 2809677 h 2877832"/>
              <a:gd name="connsiteX17" fmla="*/ 6884003 w 12192000"/>
              <a:gd name="connsiteY17" fmla="*/ 2806699 h 2877832"/>
              <a:gd name="connsiteX18" fmla="*/ 7578771 w 12192000"/>
              <a:gd name="connsiteY18" fmla="*/ 2774172 h 2877832"/>
              <a:gd name="connsiteX19" fmla="*/ 8623845 w 12192000"/>
              <a:gd name="connsiteY19" fmla="*/ 2687275 h 2877832"/>
              <a:gd name="connsiteX20" fmla="*/ 9479970 w 12192000"/>
              <a:gd name="connsiteY20" fmla="*/ 2583369 h 2877832"/>
              <a:gd name="connsiteX21" fmla="*/ 10629308 w 12192000"/>
              <a:gd name="connsiteY21" fmla="*/ 2389212 h 2877832"/>
              <a:gd name="connsiteX22" fmla="*/ 11998498 w 12192000"/>
              <a:gd name="connsiteY22" fmla="*/ 2063218 h 2877832"/>
              <a:gd name="connsiteX23" fmla="*/ 12192000 w 12192000"/>
              <a:gd name="connsiteY23" fmla="*/ 2006219 h 2877832"/>
              <a:gd name="connsiteX24" fmla="*/ 12192000 w 12192000"/>
              <a:gd name="connsiteY24" fmla="*/ 2060956 h 2877832"/>
              <a:gd name="connsiteX25" fmla="*/ 11829257 w 12192000"/>
              <a:gd name="connsiteY25" fmla="*/ 2166255 h 2877832"/>
              <a:gd name="connsiteX26" fmla="*/ 10939183 w 12192000"/>
              <a:gd name="connsiteY26" fmla="*/ 2380770 h 2877832"/>
              <a:gd name="connsiteX27" fmla="*/ 9985530 w 12192000"/>
              <a:gd name="connsiteY27" fmla="*/ 2560775 h 2877832"/>
              <a:gd name="connsiteX28" fmla="*/ 9186882 w 12192000"/>
              <a:gd name="connsiteY28" fmla="*/ 2676722 h 2877832"/>
              <a:gd name="connsiteX29" fmla="*/ 8578198 w 12192000"/>
              <a:gd name="connsiteY29" fmla="*/ 2746241 h 2877832"/>
              <a:gd name="connsiteX30" fmla="*/ 7864358 w 12192000"/>
              <a:gd name="connsiteY30" fmla="*/ 2807692 h 2877832"/>
              <a:gd name="connsiteX31" fmla="*/ 6935502 w 12192000"/>
              <a:gd name="connsiteY31" fmla="*/ 2859086 h 2877832"/>
              <a:gd name="connsiteX32" fmla="*/ 6477750 w 12192000"/>
              <a:gd name="connsiteY32" fmla="*/ 2872989 h 2877832"/>
              <a:gd name="connsiteX33" fmla="*/ 6362294 w 12192000"/>
              <a:gd name="connsiteY33" fmla="*/ 2877832 h 2877832"/>
              <a:gd name="connsiteX34" fmla="*/ 6057129 w 12192000"/>
              <a:gd name="connsiteY34" fmla="*/ 2877832 h 2877832"/>
              <a:gd name="connsiteX35" fmla="*/ 5977784 w 12192000"/>
              <a:gd name="connsiteY35" fmla="*/ 2873238 h 2877832"/>
              <a:gd name="connsiteX36" fmla="*/ 5265087 w 12192000"/>
              <a:gd name="connsiteY36" fmla="*/ 2836989 h 2877832"/>
              <a:gd name="connsiteX37" fmla="*/ 4346277 w 12192000"/>
              <a:gd name="connsiteY37" fmla="*/ 2774919 h 2877832"/>
              <a:gd name="connsiteX38" fmla="*/ 3373045 w 12192000"/>
              <a:gd name="connsiteY38" fmla="*/ 2676350 h 2877832"/>
              <a:gd name="connsiteX39" fmla="*/ 2362173 w 12192000"/>
              <a:gd name="connsiteY39" fmla="*/ 2557423 h 2877832"/>
              <a:gd name="connsiteX40" fmla="*/ 1233178 w 12192000"/>
              <a:gd name="connsiteY40" fmla="*/ 2384247 h 2877832"/>
              <a:gd name="connsiteX41" fmla="*/ 68500 w 12192000"/>
              <a:gd name="connsiteY41" fmla="*/ 2144540 h 2877832"/>
              <a:gd name="connsiteX42" fmla="*/ 0 w 12192000"/>
              <a:gd name="connsiteY42" fmla="*/ 2127185 h 2877832"/>
              <a:gd name="connsiteX43" fmla="*/ 0 w 12192000"/>
              <a:gd name="connsiteY43" fmla="*/ 2070696 h 2877832"/>
              <a:gd name="connsiteX44" fmla="*/ 72441 w 12192000"/>
              <a:gd name="connsiteY44" fmla="*/ 2089473 h 2877832"/>
              <a:gd name="connsiteX45" fmla="*/ 600716 w 12192000"/>
              <a:gd name="connsiteY45" fmla="*/ 2207843 h 2877832"/>
              <a:gd name="connsiteX46" fmla="*/ 1769512 w 12192000"/>
              <a:gd name="connsiteY46" fmla="*/ 2418011 h 2877832"/>
              <a:gd name="connsiteX47" fmla="*/ 2613554 w 12192000"/>
              <a:gd name="connsiteY47" fmla="*/ 2534953 h 2877832"/>
              <a:gd name="connsiteX48" fmla="*/ 2581134 w 12192000"/>
              <a:gd name="connsiteY48" fmla="*/ 2525022 h 2877832"/>
              <a:gd name="connsiteX49" fmla="*/ 1112635 w 12192000"/>
              <a:gd name="connsiteY49" fmla="*/ 2192325 h 2877832"/>
              <a:gd name="connsiteX50" fmla="*/ 420412 w 12192000"/>
              <a:gd name="connsiteY50" fmla="*/ 1992892 h 2877832"/>
              <a:gd name="connsiteX51" fmla="*/ 0 w 12192000"/>
              <a:gd name="connsiteY51" fmla="*/ 1853975 h 287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2877832">
                <a:moveTo>
                  <a:pt x="6789701" y="2809623"/>
                </a:moveTo>
                <a:lnTo>
                  <a:pt x="6788702" y="2809701"/>
                </a:lnTo>
                <a:lnTo>
                  <a:pt x="6788476" y="281023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15388"/>
                </a:lnTo>
                <a:lnTo>
                  <a:pt x="12061096" y="1954428"/>
                </a:lnTo>
                <a:cubicBezTo>
                  <a:pt x="11933500" y="1990642"/>
                  <a:pt x="11805390" y="2025171"/>
                  <a:pt x="11676800" y="2058003"/>
                </a:cubicBezTo>
                <a:cubicBezTo>
                  <a:pt x="11262789" y="2165510"/>
                  <a:pt x="10845343" y="2259112"/>
                  <a:pt x="10425355" y="2341542"/>
                </a:cubicBezTo>
                <a:cubicBezTo>
                  <a:pt x="10092810" y="2406753"/>
                  <a:pt x="9759033" y="2465150"/>
                  <a:pt x="9424022" y="2516704"/>
                </a:cubicBezTo>
                <a:cubicBezTo>
                  <a:pt x="9102997" y="2566361"/>
                  <a:pt x="8781133" y="2610928"/>
                  <a:pt x="8458419" y="2650405"/>
                </a:cubicBezTo>
                <a:cubicBezTo>
                  <a:pt x="8211360" y="2680571"/>
                  <a:pt x="7963792" y="2706144"/>
                  <a:pt x="7715970" y="2730352"/>
                </a:cubicBezTo>
                <a:lnTo>
                  <a:pt x="6951716" y="2796132"/>
                </a:lnTo>
                <a:lnTo>
                  <a:pt x="6936303" y="2798203"/>
                </a:lnTo>
                <a:lnTo>
                  <a:pt x="6790448" y="2809564"/>
                </a:lnTo>
                <a:lnTo>
                  <a:pt x="6799941" y="2811384"/>
                </a:lnTo>
                <a:cubicBezTo>
                  <a:pt x="6811623" y="2811850"/>
                  <a:pt x="6823734" y="2809677"/>
                  <a:pt x="6835432" y="2809677"/>
                </a:cubicBezTo>
                <a:cubicBezTo>
                  <a:pt x="6851580" y="2809677"/>
                  <a:pt x="6867729" y="2807070"/>
                  <a:pt x="6884003" y="2806699"/>
                </a:cubicBezTo>
                <a:cubicBezTo>
                  <a:pt x="7115805" y="2801237"/>
                  <a:pt x="7347351" y="2789070"/>
                  <a:pt x="7578771" y="2774172"/>
                </a:cubicBezTo>
                <a:cubicBezTo>
                  <a:pt x="7927552" y="2751704"/>
                  <a:pt x="8276080" y="2723525"/>
                  <a:pt x="8623845" y="2687275"/>
                </a:cubicBezTo>
                <a:cubicBezTo>
                  <a:pt x="8909939" y="2657977"/>
                  <a:pt x="9195310" y="2623342"/>
                  <a:pt x="9479970" y="2583369"/>
                </a:cubicBezTo>
                <a:cubicBezTo>
                  <a:pt x="9864901" y="2528995"/>
                  <a:pt x="10248014" y="2464281"/>
                  <a:pt x="10629308" y="2389212"/>
                </a:cubicBezTo>
                <a:cubicBezTo>
                  <a:pt x="11090114" y="2298092"/>
                  <a:pt x="11546975" y="2190586"/>
                  <a:pt x="11998498" y="2063218"/>
                </a:cubicBezTo>
                <a:lnTo>
                  <a:pt x="12192000" y="2006219"/>
                </a:lnTo>
                <a:lnTo>
                  <a:pt x="12192000" y="2060956"/>
                </a:lnTo>
                <a:lnTo>
                  <a:pt x="11829257" y="2166255"/>
                </a:lnTo>
                <a:cubicBezTo>
                  <a:pt x="11534769" y="2245952"/>
                  <a:pt x="11238120" y="2316838"/>
                  <a:pt x="10939183" y="2380770"/>
                </a:cubicBezTo>
                <a:cubicBezTo>
                  <a:pt x="10622824" y="2448552"/>
                  <a:pt x="10304941" y="2508549"/>
                  <a:pt x="9985530" y="2560775"/>
                </a:cubicBezTo>
                <a:cubicBezTo>
                  <a:pt x="9720036" y="2604224"/>
                  <a:pt x="9453814" y="2642869"/>
                  <a:pt x="9186882" y="2676722"/>
                </a:cubicBezTo>
                <a:cubicBezTo>
                  <a:pt x="8984197" y="2702296"/>
                  <a:pt x="8781514" y="2726379"/>
                  <a:pt x="8578198" y="2746241"/>
                </a:cubicBezTo>
                <a:cubicBezTo>
                  <a:pt x="8340547" y="2768961"/>
                  <a:pt x="8102644" y="2790436"/>
                  <a:pt x="7864358" y="2807692"/>
                </a:cubicBezTo>
                <a:cubicBezTo>
                  <a:pt x="7554994" y="2830036"/>
                  <a:pt x="7245502" y="2847914"/>
                  <a:pt x="6935502" y="2859086"/>
                </a:cubicBezTo>
                <a:cubicBezTo>
                  <a:pt x="6782917" y="2864549"/>
                  <a:pt x="6630334" y="2868397"/>
                  <a:pt x="6477750" y="2872989"/>
                </a:cubicBezTo>
                <a:cubicBezTo>
                  <a:pt x="6439195" y="2870905"/>
                  <a:pt x="6400529" y="2872530"/>
                  <a:pt x="6362294" y="2877832"/>
                </a:cubicBezTo>
                <a:lnTo>
                  <a:pt x="6057129" y="2877832"/>
                </a:lnTo>
                <a:lnTo>
                  <a:pt x="5977784" y="2873238"/>
                </a:lnTo>
                <a:cubicBezTo>
                  <a:pt x="5740261" y="2860825"/>
                  <a:pt x="5502739" y="2847046"/>
                  <a:pt x="5265087" y="2836989"/>
                </a:cubicBezTo>
                <a:cubicBezTo>
                  <a:pt x="4958267" y="2824573"/>
                  <a:pt x="4651826" y="2804093"/>
                  <a:pt x="4346277" y="2774919"/>
                </a:cubicBezTo>
                <a:cubicBezTo>
                  <a:pt x="4021654" y="2744007"/>
                  <a:pt x="3697795" y="2709372"/>
                  <a:pt x="3373045" y="2676350"/>
                </a:cubicBezTo>
                <a:cubicBezTo>
                  <a:pt x="3035412" y="2642088"/>
                  <a:pt x="2698456" y="2602449"/>
                  <a:pt x="2362173" y="2557423"/>
                </a:cubicBezTo>
                <a:cubicBezTo>
                  <a:pt x="1984692" y="2507270"/>
                  <a:pt x="1608364" y="2449544"/>
                  <a:pt x="1233178" y="2384247"/>
                </a:cubicBezTo>
                <a:cubicBezTo>
                  <a:pt x="842181" y="2315534"/>
                  <a:pt x="453758" y="2237046"/>
                  <a:pt x="68500" y="2144540"/>
                </a:cubicBezTo>
                <a:lnTo>
                  <a:pt x="0" y="2127185"/>
                </a:lnTo>
                <a:lnTo>
                  <a:pt x="0" y="2070696"/>
                </a:lnTo>
                <a:lnTo>
                  <a:pt x="72441" y="2089473"/>
                </a:lnTo>
                <a:cubicBezTo>
                  <a:pt x="247961" y="2131651"/>
                  <a:pt x="424164" y="2170911"/>
                  <a:pt x="600716" y="2207843"/>
                </a:cubicBezTo>
                <a:cubicBezTo>
                  <a:pt x="988279" y="2288657"/>
                  <a:pt x="1378133" y="2357555"/>
                  <a:pt x="1769512" y="2418011"/>
                </a:cubicBezTo>
                <a:cubicBezTo>
                  <a:pt x="2052426" y="2461587"/>
                  <a:pt x="2335725" y="2501684"/>
                  <a:pt x="2613554" y="2534953"/>
                </a:cubicBezTo>
                <a:cubicBezTo>
                  <a:pt x="2605544" y="2537560"/>
                  <a:pt x="2594611" y="2527504"/>
                  <a:pt x="2581134" y="2525022"/>
                </a:cubicBezTo>
                <a:cubicBezTo>
                  <a:pt x="2087178" y="2433070"/>
                  <a:pt x="1597684" y="2322177"/>
                  <a:pt x="1112635" y="2192325"/>
                </a:cubicBezTo>
                <a:cubicBezTo>
                  <a:pt x="880453" y="2130254"/>
                  <a:pt x="649713" y="2063776"/>
                  <a:pt x="420412" y="1992892"/>
                </a:cubicBezTo>
                <a:lnTo>
                  <a:pt x="0" y="1853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A0D0EC5-954F-3F02-B935-93CC21034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0936"/>
            <a:ext cx="3599688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Rahmenplan konform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59FA8C2E-A5A7-4490-927A-7CD58343ED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66159" y="1353312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549C25A-BB1B-7196-6469-E4D9AABB556A}"/>
              </a:ext>
            </a:extLst>
          </p:cNvPr>
          <p:cNvSpPr txBox="1"/>
          <p:nvPr/>
        </p:nvSpPr>
        <p:spPr>
          <a:xfrm>
            <a:off x="4474462" y="630936"/>
            <a:ext cx="7074409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b="1" dirty="0">
                <a:solidFill>
                  <a:srgbClr val="FFFFFF"/>
                </a:solidFill>
              </a:rPr>
              <a:t>2 </a:t>
            </a:r>
            <a:r>
              <a:rPr lang="en-US" sz="2400" b="1" dirty="0" err="1">
                <a:solidFill>
                  <a:srgbClr val="FFFFFF"/>
                </a:solidFill>
              </a:rPr>
              <a:t>Beitrag</a:t>
            </a:r>
            <a:r>
              <a:rPr lang="en-US" sz="2400" b="1" dirty="0">
                <a:solidFill>
                  <a:srgbClr val="FFFFFF"/>
                </a:solidFill>
              </a:rPr>
              <a:t> des </a:t>
            </a:r>
            <a:r>
              <a:rPr lang="en-US" sz="2400" b="1" dirty="0" err="1">
                <a:solidFill>
                  <a:srgbClr val="FFFFFF"/>
                </a:solidFill>
              </a:rPr>
              <a:t>Unterrichtsfaches</a:t>
            </a:r>
            <a:r>
              <a:rPr lang="en-US" sz="2400" b="1" dirty="0">
                <a:solidFill>
                  <a:srgbClr val="FFFFFF"/>
                </a:solidFill>
              </a:rPr>
              <a:t> </a:t>
            </a:r>
            <a:r>
              <a:rPr lang="en-US" sz="2400" b="1" dirty="0" err="1">
                <a:solidFill>
                  <a:srgbClr val="FFFFFF"/>
                </a:solidFill>
              </a:rPr>
              <a:t>Informatik</a:t>
            </a:r>
            <a:r>
              <a:rPr lang="en-US" sz="2400" b="1" dirty="0">
                <a:solidFill>
                  <a:srgbClr val="FFFFFF"/>
                </a:solidFill>
              </a:rPr>
              <a:t> und </a:t>
            </a:r>
            <a:r>
              <a:rPr lang="en-US" sz="2400" b="1" dirty="0" err="1">
                <a:solidFill>
                  <a:srgbClr val="FFFFFF"/>
                </a:solidFill>
              </a:rPr>
              <a:t>Medienbildung</a:t>
            </a:r>
            <a:r>
              <a:rPr lang="en-US" sz="2400" b="1" dirty="0">
                <a:solidFill>
                  <a:srgbClr val="FFFFFF"/>
                </a:solidFill>
              </a:rPr>
              <a:t> </a:t>
            </a:r>
            <a:r>
              <a:rPr lang="en-US" sz="2400" b="1" dirty="0" err="1">
                <a:solidFill>
                  <a:srgbClr val="FFFFFF"/>
                </a:solidFill>
              </a:rPr>
              <a:t>zum</a:t>
            </a:r>
            <a:r>
              <a:rPr lang="en-US" sz="2400" b="1" dirty="0">
                <a:solidFill>
                  <a:srgbClr val="FFFFFF"/>
                </a:solidFill>
              </a:rPr>
              <a:t> </a:t>
            </a:r>
            <a:r>
              <a:rPr lang="en-US" sz="2400" b="1" dirty="0" err="1">
                <a:solidFill>
                  <a:srgbClr val="FFFFFF"/>
                </a:solidFill>
              </a:rPr>
              <a:t>Kompetenzerwerb</a:t>
            </a:r>
            <a:endParaRPr lang="en-US" sz="2400" b="1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b="1" dirty="0">
                <a:solidFill>
                  <a:srgbClr val="FFFFFF"/>
                </a:solidFill>
              </a:rPr>
              <a:t>2.1 </a:t>
            </a:r>
            <a:r>
              <a:rPr lang="en-US" sz="2400" b="1" dirty="0" err="1">
                <a:solidFill>
                  <a:srgbClr val="FFFFFF"/>
                </a:solidFill>
              </a:rPr>
              <a:t>Fachprofil</a:t>
            </a:r>
            <a:endParaRPr lang="en-US" sz="2400" b="1" dirty="0">
              <a:solidFill>
                <a:srgbClr val="FFFFFF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D93F0E1-7380-FE64-8695-60209F22D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8" y="3463048"/>
            <a:ext cx="11565244" cy="1792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824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2AEEBC8-9D30-42EF-95F2-386C2653FB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529E97A-97C3-40EA-8A04-5C02398D56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77832"/>
          </a:xfrm>
          <a:custGeom>
            <a:avLst/>
            <a:gdLst>
              <a:gd name="connsiteX0" fmla="*/ 6789701 w 12192000"/>
              <a:gd name="connsiteY0" fmla="*/ 2809623 h 2877832"/>
              <a:gd name="connsiteX1" fmla="*/ 6788702 w 12192000"/>
              <a:gd name="connsiteY1" fmla="*/ 2809701 h 2877832"/>
              <a:gd name="connsiteX2" fmla="*/ 6788476 w 12192000"/>
              <a:gd name="connsiteY2" fmla="*/ 2810235 h 2877832"/>
              <a:gd name="connsiteX3" fmla="*/ 0 w 12192000"/>
              <a:gd name="connsiteY3" fmla="*/ 0 h 2877832"/>
              <a:gd name="connsiteX4" fmla="*/ 12192000 w 12192000"/>
              <a:gd name="connsiteY4" fmla="*/ 0 h 2877832"/>
              <a:gd name="connsiteX5" fmla="*/ 12192000 w 12192000"/>
              <a:gd name="connsiteY5" fmla="*/ 1915388 h 2877832"/>
              <a:gd name="connsiteX6" fmla="*/ 12061096 w 12192000"/>
              <a:gd name="connsiteY6" fmla="*/ 1954428 h 2877832"/>
              <a:gd name="connsiteX7" fmla="*/ 11676800 w 12192000"/>
              <a:gd name="connsiteY7" fmla="*/ 2058003 h 2877832"/>
              <a:gd name="connsiteX8" fmla="*/ 10425355 w 12192000"/>
              <a:gd name="connsiteY8" fmla="*/ 2341542 h 2877832"/>
              <a:gd name="connsiteX9" fmla="*/ 9424022 w 12192000"/>
              <a:gd name="connsiteY9" fmla="*/ 2516704 h 2877832"/>
              <a:gd name="connsiteX10" fmla="*/ 8458419 w 12192000"/>
              <a:gd name="connsiteY10" fmla="*/ 2650405 h 2877832"/>
              <a:gd name="connsiteX11" fmla="*/ 7715970 w 12192000"/>
              <a:gd name="connsiteY11" fmla="*/ 2730352 h 2877832"/>
              <a:gd name="connsiteX12" fmla="*/ 6951716 w 12192000"/>
              <a:gd name="connsiteY12" fmla="*/ 2796132 h 2877832"/>
              <a:gd name="connsiteX13" fmla="*/ 6936303 w 12192000"/>
              <a:gd name="connsiteY13" fmla="*/ 2798203 h 2877832"/>
              <a:gd name="connsiteX14" fmla="*/ 6790448 w 12192000"/>
              <a:gd name="connsiteY14" fmla="*/ 2809564 h 2877832"/>
              <a:gd name="connsiteX15" fmla="*/ 6799941 w 12192000"/>
              <a:gd name="connsiteY15" fmla="*/ 2811384 h 2877832"/>
              <a:gd name="connsiteX16" fmla="*/ 6835432 w 12192000"/>
              <a:gd name="connsiteY16" fmla="*/ 2809677 h 2877832"/>
              <a:gd name="connsiteX17" fmla="*/ 6884003 w 12192000"/>
              <a:gd name="connsiteY17" fmla="*/ 2806699 h 2877832"/>
              <a:gd name="connsiteX18" fmla="*/ 7578771 w 12192000"/>
              <a:gd name="connsiteY18" fmla="*/ 2774172 h 2877832"/>
              <a:gd name="connsiteX19" fmla="*/ 8623845 w 12192000"/>
              <a:gd name="connsiteY19" fmla="*/ 2687275 h 2877832"/>
              <a:gd name="connsiteX20" fmla="*/ 9479970 w 12192000"/>
              <a:gd name="connsiteY20" fmla="*/ 2583369 h 2877832"/>
              <a:gd name="connsiteX21" fmla="*/ 10629308 w 12192000"/>
              <a:gd name="connsiteY21" fmla="*/ 2389212 h 2877832"/>
              <a:gd name="connsiteX22" fmla="*/ 11998498 w 12192000"/>
              <a:gd name="connsiteY22" fmla="*/ 2063218 h 2877832"/>
              <a:gd name="connsiteX23" fmla="*/ 12192000 w 12192000"/>
              <a:gd name="connsiteY23" fmla="*/ 2006219 h 2877832"/>
              <a:gd name="connsiteX24" fmla="*/ 12192000 w 12192000"/>
              <a:gd name="connsiteY24" fmla="*/ 2060956 h 2877832"/>
              <a:gd name="connsiteX25" fmla="*/ 11829257 w 12192000"/>
              <a:gd name="connsiteY25" fmla="*/ 2166255 h 2877832"/>
              <a:gd name="connsiteX26" fmla="*/ 10939183 w 12192000"/>
              <a:gd name="connsiteY26" fmla="*/ 2380770 h 2877832"/>
              <a:gd name="connsiteX27" fmla="*/ 9985530 w 12192000"/>
              <a:gd name="connsiteY27" fmla="*/ 2560775 h 2877832"/>
              <a:gd name="connsiteX28" fmla="*/ 9186882 w 12192000"/>
              <a:gd name="connsiteY28" fmla="*/ 2676722 h 2877832"/>
              <a:gd name="connsiteX29" fmla="*/ 8578198 w 12192000"/>
              <a:gd name="connsiteY29" fmla="*/ 2746241 h 2877832"/>
              <a:gd name="connsiteX30" fmla="*/ 7864358 w 12192000"/>
              <a:gd name="connsiteY30" fmla="*/ 2807692 h 2877832"/>
              <a:gd name="connsiteX31" fmla="*/ 6935502 w 12192000"/>
              <a:gd name="connsiteY31" fmla="*/ 2859086 h 2877832"/>
              <a:gd name="connsiteX32" fmla="*/ 6477750 w 12192000"/>
              <a:gd name="connsiteY32" fmla="*/ 2872989 h 2877832"/>
              <a:gd name="connsiteX33" fmla="*/ 6362294 w 12192000"/>
              <a:gd name="connsiteY33" fmla="*/ 2877832 h 2877832"/>
              <a:gd name="connsiteX34" fmla="*/ 6057129 w 12192000"/>
              <a:gd name="connsiteY34" fmla="*/ 2877832 h 2877832"/>
              <a:gd name="connsiteX35" fmla="*/ 5977784 w 12192000"/>
              <a:gd name="connsiteY35" fmla="*/ 2873238 h 2877832"/>
              <a:gd name="connsiteX36" fmla="*/ 5265087 w 12192000"/>
              <a:gd name="connsiteY36" fmla="*/ 2836989 h 2877832"/>
              <a:gd name="connsiteX37" fmla="*/ 4346277 w 12192000"/>
              <a:gd name="connsiteY37" fmla="*/ 2774919 h 2877832"/>
              <a:gd name="connsiteX38" fmla="*/ 3373045 w 12192000"/>
              <a:gd name="connsiteY38" fmla="*/ 2676350 h 2877832"/>
              <a:gd name="connsiteX39" fmla="*/ 2362173 w 12192000"/>
              <a:gd name="connsiteY39" fmla="*/ 2557423 h 2877832"/>
              <a:gd name="connsiteX40" fmla="*/ 1233178 w 12192000"/>
              <a:gd name="connsiteY40" fmla="*/ 2384247 h 2877832"/>
              <a:gd name="connsiteX41" fmla="*/ 68500 w 12192000"/>
              <a:gd name="connsiteY41" fmla="*/ 2144540 h 2877832"/>
              <a:gd name="connsiteX42" fmla="*/ 0 w 12192000"/>
              <a:gd name="connsiteY42" fmla="*/ 2127185 h 2877832"/>
              <a:gd name="connsiteX43" fmla="*/ 0 w 12192000"/>
              <a:gd name="connsiteY43" fmla="*/ 2070696 h 2877832"/>
              <a:gd name="connsiteX44" fmla="*/ 72441 w 12192000"/>
              <a:gd name="connsiteY44" fmla="*/ 2089473 h 2877832"/>
              <a:gd name="connsiteX45" fmla="*/ 600716 w 12192000"/>
              <a:gd name="connsiteY45" fmla="*/ 2207843 h 2877832"/>
              <a:gd name="connsiteX46" fmla="*/ 1769512 w 12192000"/>
              <a:gd name="connsiteY46" fmla="*/ 2418011 h 2877832"/>
              <a:gd name="connsiteX47" fmla="*/ 2613554 w 12192000"/>
              <a:gd name="connsiteY47" fmla="*/ 2534953 h 2877832"/>
              <a:gd name="connsiteX48" fmla="*/ 2581134 w 12192000"/>
              <a:gd name="connsiteY48" fmla="*/ 2525022 h 2877832"/>
              <a:gd name="connsiteX49" fmla="*/ 1112635 w 12192000"/>
              <a:gd name="connsiteY49" fmla="*/ 2192325 h 2877832"/>
              <a:gd name="connsiteX50" fmla="*/ 420412 w 12192000"/>
              <a:gd name="connsiteY50" fmla="*/ 1992892 h 2877832"/>
              <a:gd name="connsiteX51" fmla="*/ 0 w 12192000"/>
              <a:gd name="connsiteY51" fmla="*/ 1853975 h 287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2877832">
                <a:moveTo>
                  <a:pt x="6789701" y="2809623"/>
                </a:moveTo>
                <a:lnTo>
                  <a:pt x="6788702" y="2809701"/>
                </a:lnTo>
                <a:lnTo>
                  <a:pt x="6788476" y="281023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15388"/>
                </a:lnTo>
                <a:lnTo>
                  <a:pt x="12061096" y="1954428"/>
                </a:lnTo>
                <a:cubicBezTo>
                  <a:pt x="11933500" y="1990642"/>
                  <a:pt x="11805390" y="2025171"/>
                  <a:pt x="11676800" y="2058003"/>
                </a:cubicBezTo>
                <a:cubicBezTo>
                  <a:pt x="11262789" y="2165510"/>
                  <a:pt x="10845343" y="2259112"/>
                  <a:pt x="10425355" y="2341542"/>
                </a:cubicBezTo>
                <a:cubicBezTo>
                  <a:pt x="10092810" y="2406753"/>
                  <a:pt x="9759033" y="2465150"/>
                  <a:pt x="9424022" y="2516704"/>
                </a:cubicBezTo>
                <a:cubicBezTo>
                  <a:pt x="9102997" y="2566361"/>
                  <a:pt x="8781133" y="2610928"/>
                  <a:pt x="8458419" y="2650405"/>
                </a:cubicBezTo>
                <a:cubicBezTo>
                  <a:pt x="8211360" y="2680571"/>
                  <a:pt x="7963792" y="2706144"/>
                  <a:pt x="7715970" y="2730352"/>
                </a:cubicBezTo>
                <a:lnTo>
                  <a:pt x="6951716" y="2796132"/>
                </a:lnTo>
                <a:lnTo>
                  <a:pt x="6936303" y="2798203"/>
                </a:lnTo>
                <a:lnTo>
                  <a:pt x="6790448" y="2809564"/>
                </a:lnTo>
                <a:lnTo>
                  <a:pt x="6799941" y="2811384"/>
                </a:lnTo>
                <a:cubicBezTo>
                  <a:pt x="6811623" y="2811850"/>
                  <a:pt x="6823734" y="2809677"/>
                  <a:pt x="6835432" y="2809677"/>
                </a:cubicBezTo>
                <a:cubicBezTo>
                  <a:pt x="6851580" y="2809677"/>
                  <a:pt x="6867729" y="2807070"/>
                  <a:pt x="6884003" y="2806699"/>
                </a:cubicBezTo>
                <a:cubicBezTo>
                  <a:pt x="7115805" y="2801237"/>
                  <a:pt x="7347351" y="2789070"/>
                  <a:pt x="7578771" y="2774172"/>
                </a:cubicBezTo>
                <a:cubicBezTo>
                  <a:pt x="7927552" y="2751704"/>
                  <a:pt x="8276080" y="2723525"/>
                  <a:pt x="8623845" y="2687275"/>
                </a:cubicBezTo>
                <a:cubicBezTo>
                  <a:pt x="8909939" y="2657977"/>
                  <a:pt x="9195310" y="2623342"/>
                  <a:pt x="9479970" y="2583369"/>
                </a:cubicBezTo>
                <a:cubicBezTo>
                  <a:pt x="9864901" y="2528995"/>
                  <a:pt x="10248014" y="2464281"/>
                  <a:pt x="10629308" y="2389212"/>
                </a:cubicBezTo>
                <a:cubicBezTo>
                  <a:pt x="11090114" y="2298092"/>
                  <a:pt x="11546975" y="2190586"/>
                  <a:pt x="11998498" y="2063218"/>
                </a:cubicBezTo>
                <a:lnTo>
                  <a:pt x="12192000" y="2006219"/>
                </a:lnTo>
                <a:lnTo>
                  <a:pt x="12192000" y="2060956"/>
                </a:lnTo>
                <a:lnTo>
                  <a:pt x="11829257" y="2166255"/>
                </a:lnTo>
                <a:cubicBezTo>
                  <a:pt x="11534769" y="2245952"/>
                  <a:pt x="11238120" y="2316838"/>
                  <a:pt x="10939183" y="2380770"/>
                </a:cubicBezTo>
                <a:cubicBezTo>
                  <a:pt x="10622824" y="2448552"/>
                  <a:pt x="10304941" y="2508549"/>
                  <a:pt x="9985530" y="2560775"/>
                </a:cubicBezTo>
                <a:cubicBezTo>
                  <a:pt x="9720036" y="2604224"/>
                  <a:pt x="9453814" y="2642869"/>
                  <a:pt x="9186882" y="2676722"/>
                </a:cubicBezTo>
                <a:cubicBezTo>
                  <a:pt x="8984197" y="2702296"/>
                  <a:pt x="8781514" y="2726379"/>
                  <a:pt x="8578198" y="2746241"/>
                </a:cubicBezTo>
                <a:cubicBezTo>
                  <a:pt x="8340547" y="2768961"/>
                  <a:pt x="8102644" y="2790436"/>
                  <a:pt x="7864358" y="2807692"/>
                </a:cubicBezTo>
                <a:cubicBezTo>
                  <a:pt x="7554994" y="2830036"/>
                  <a:pt x="7245502" y="2847914"/>
                  <a:pt x="6935502" y="2859086"/>
                </a:cubicBezTo>
                <a:cubicBezTo>
                  <a:pt x="6782917" y="2864549"/>
                  <a:pt x="6630334" y="2868397"/>
                  <a:pt x="6477750" y="2872989"/>
                </a:cubicBezTo>
                <a:cubicBezTo>
                  <a:pt x="6439195" y="2870905"/>
                  <a:pt x="6400529" y="2872530"/>
                  <a:pt x="6362294" y="2877832"/>
                </a:cubicBezTo>
                <a:lnTo>
                  <a:pt x="6057129" y="2877832"/>
                </a:lnTo>
                <a:lnTo>
                  <a:pt x="5977784" y="2873238"/>
                </a:lnTo>
                <a:cubicBezTo>
                  <a:pt x="5740261" y="2860825"/>
                  <a:pt x="5502739" y="2847046"/>
                  <a:pt x="5265087" y="2836989"/>
                </a:cubicBezTo>
                <a:cubicBezTo>
                  <a:pt x="4958267" y="2824573"/>
                  <a:pt x="4651826" y="2804093"/>
                  <a:pt x="4346277" y="2774919"/>
                </a:cubicBezTo>
                <a:cubicBezTo>
                  <a:pt x="4021654" y="2744007"/>
                  <a:pt x="3697795" y="2709372"/>
                  <a:pt x="3373045" y="2676350"/>
                </a:cubicBezTo>
                <a:cubicBezTo>
                  <a:pt x="3035412" y="2642088"/>
                  <a:pt x="2698456" y="2602449"/>
                  <a:pt x="2362173" y="2557423"/>
                </a:cubicBezTo>
                <a:cubicBezTo>
                  <a:pt x="1984692" y="2507270"/>
                  <a:pt x="1608364" y="2449544"/>
                  <a:pt x="1233178" y="2384247"/>
                </a:cubicBezTo>
                <a:cubicBezTo>
                  <a:pt x="842181" y="2315534"/>
                  <a:pt x="453758" y="2237046"/>
                  <a:pt x="68500" y="2144540"/>
                </a:cubicBezTo>
                <a:lnTo>
                  <a:pt x="0" y="2127185"/>
                </a:lnTo>
                <a:lnTo>
                  <a:pt x="0" y="2070696"/>
                </a:lnTo>
                <a:lnTo>
                  <a:pt x="72441" y="2089473"/>
                </a:lnTo>
                <a:cubicBezTo>
                  <a:pt x="247961" y="2131651"/>
                  <a:pt x="424164" y="2170911"/>
                  <a:pt x="600716" y="2207843"/>
                </a:cubicBezTo>
                <a:cubicBezTo>
                  <a:pt x="988279" y="2288657"/>
                  <a:pt x="1378133" y="2357555"/>
                  <a:pt x="1769512" y="2418011"/>
                </a:cubicBezTo>
                <a:cubicBezTo>
                  <a:pt x="2052426" y="2461587"/>
                  <a:pt x="2335725" y="2501684"/>
                  <a:pt x="2613554" y="2534953"/>
                </a:cubicBezTo>
                <a:cubicBezTo>
                  <a:pt x="2605544" y="2537560"/>
                  <a:pt x="2594611" y="2527504"/>
                  <a:pt x="2581134" y="2525022"/>
                </a:cubicBezTo>
                <a:cubicBezTo>
                  <a:pt x="2087178" y="2433070"/>
                  <a:pt x="1597684" y="2322177"/>
                  <a:pt x="1112635" y="2192325"/>
                </a:cubicBezTo>
                <a:cubicBezTo>
                  <a:pt x="880453" y="2130254"/>
                  <a:pt x="649713" y="2063776"/>
                  <a:pt x="420412" y="1992892"/>
                </a:cubicBezTo>
                <a:lnTo>
                  <a:pt x="0" y="1853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A0D0EC5-954F-3F02-B935-93CC21034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0936"/>
            <a:ext cx="3599688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Rahmenplan konform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59FA8C2E-A5A7-4490-927A-7CD58343ED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66159" y="1353312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549C25A-BB1B-7196-6469-E4D9AABB556A}"/>
              </a:ext>
            </a:extLst>
          </p:cNvPr>
          <p:cNvSpPr txBox="1"/>
          <p:nvPr/>
        </p:nvSpPr>
        <p:spPr>
          <a:xfrm>
            <a:off x="4474462" y="630936"/>
            <a:ext cx="7074409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sz="2400" b="1" dirty="0">
                <a:solidFill>
                  <a:srgbClr val="FFFFFF"/>
                </a:solidFill>
              </a:rPr>
              <a:t>Klasse 7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sz="2400" b="1" dirty="0">
                <a:solidFill>
                  <a:srgbClr val="FFFFFF"/>
                </a:solidFill>
              </a:rPr>
              <a:t>Spiele entwickeln und multimedial dokumentieren</a:t>
            </a:r>
            <a:endParaRPr lang="en-US" sz="2400" b="1" dirty="0">
              <a:solidFill>
                <a:srgbClr val="FFFFFF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62B75DD-9395-DE3D-BAF9-CF46A75CBF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8201" y="3429000"/>
            <a:ext cx="5675598" cy="24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79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2AEEBC8-9D30-42EF-95F2-386C2653FB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529E97A-97C3-40EA-8A04-5C02398D56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77832"/>
          </a:xfrm>
          <a:custGeom>
            <a:avLst/>
            <a:gdLst>
              <a:gd name="connsiteX0" fmla="*/ 6789701 w 12192000"/>
              <a:gd name="connsiteY0" fmla="*/ 2809623 h 2877832"/>
              <a:gd name="connsiteX1" fmla="*/ 6788702 w 12192000"/>
              <a:gd name="connsiteY1" fmla="*/ 2809701 h 2877832"/>
              <a:gd name="connsiteX2" fmla="*/ 6788476 w 12192000"/>
              <a:gd name="connsiteY2" fmla="*/ 2810235 h 2877832"/>
              <a:gd name="connsiteX3" fmla="*/ 0 w 12192000"/>
              <a:gd name="connsiteY3" fmla="*/ 0 h 2877832"/>
              <a:gd name="connsiteX4" fmla="*/ 12192000 w 12192000"/>
              <a:gd name="connsiteY4" fmla="*/ 0 h 2877832"/>
              <a:gd name="connsiteX5" fmla="*/ 12192000 w 12192000"/>
              <a:gd name="connsiteY5" fmla="*/ 1915388 h 2877832"/>
              <a:gd name="connsiteX6" fmla="*/ 12061096 w 12192000"/>
              <a:gd name="connsiteY6" fmla="*/ 1954428 h 2877832"/>
              <a:gd name="connsiteX7" fmla="*/ 11676800 w 12192000"/>
              <a:gd name="connsiteY7" fmla="*/ 2058003 h 2877832"/>
              <a:gd name="connsiteX8" fmla="*/ 10425355 w 12192000"/>
              <a:gd name="connsiteY8" fmla="*/ 2341542 h 2877832"/>
              <a:gd name="connsiteX9" fmla="*/ 9424022 w 12192000"/>
              <a:gd name="connsiteY9" fmla="*/ 2516704 h 2877832"/>
              <a:gd name="connsiteX10" fmla="*/ 8458419 w 12192000"/>
              <a:gd name="connsiteY10" fmla="*/ 2650405 h 2877832"/>
              <a:gd name="connsiteX11" fmla="*/ 7715970 w 12192000"/>
              <a:gd name="connsiteY11" fmla="*/ 2730352 h 2877832"/>
              <a:gd name="connsiteX12" fmla="*/ 6951716 w 12192000"/>
              <a:gd name="connsiteY12" fmla="*/ 2796132 h 2877832"/>
              <a:gd name="connsiteX13" fmla="*/ 6936303 w 12192000"/>
              <a:gd name="connsiteY13" fmla="*/ 2798203 h 2877832"/>
              <a:gd name="connsiteX14" fmla="*/ 6790448 w 12192000"/>
              <a:gd name="connsiteY14" fmla="*/ 2809564 h 2877832"/>
              <a:gd name="connsiteX15" fmla="*/ 6799941 w 12192000"/>
              <a:gd name="connsiteY15" fmla="*/ 2811384 h 2877832"/>
              <a:gd name="connsiteX16" fmla="*/ 6835432 w 12192000"/>
              <a:gd name="connsiteY16" fmla="*/ 2809677 h 2877832"/>
              <a:gd name="connsiteX17" fmla="*/ 6884003 w 12192000"/>
              <a:gd name="connsiteY17" fmla="*/ 2806699 h 2877832"/>
              <a:gd name="connsiteX18" fmla="*/ 7578771 w 12192000"/>
              <a:gd name="connsiteY18" fmla="*/ 2774172 h 2877832"/>
              <a:gd name="connsiteX19" fmla="*/ 8623845 w 12192000"/>
              <a:gd name="connsiteY19" fmla="*/ 2687275 h 2877832"/>
              <a:gd name="connsiteX20" fmla="*/ 9479970 w 12192000"/>
              <a:gd name="connsiteY20" fmla="*/ 2583369 h 2877832"/>
              <a:gd name="connsiteX21" fmla="*/ 10629308 w 12192000"/>
              <a:gd name="connsiteY21" fmla="*/ 2389212 h 2877832"/>
              <a:gd name="connsiteX22" fmla="*/ 11998498 w 12192000"/>
              <a:gd name="connsiteY22" fmla="*/ 2063218 h 2877832"/>
              <a:gd name="connsiteX23" fmla="*/ 12192000 w 12192000"/>
              <a:gd name="connsiteY23" fmla="*/ 2006219 h 2877832"/>
              <a:gd name="connsiteX24" fmla="*/ 12192000 w 12192000"/>
              <a:gd name="connsiteY24" fmla="*/ 2060956 h 2877832"/>
              <a:gd name="connsiteX25" fmla="*/ 11829257 w 12192000"/>
              <a:gd name="connsiteY25" fmla="*/ 2166255 h 2877832"/>
              <a:gd name="connsiteX26" fmla="*/ 10939183 w 12192000"/>
              <a:gd name="connsiteY26" fmla="*/ 2380770 h 2877832"/>
              <a:gd name="connsiteX27" fmla="*/ 9985530 w 12192000"/>
              <a:gd name="connsiteY27" fmla="*/ 2560775 h 2877832"/>
              <a:gd name="connsiteX28" fmla="*/ 9186882 w 12192000"/>
              <a:gd name="connsiteY28" fmla="*/ 2676722 h 2877832"/>
              <a:gd name="connsiteX29" fmla="*/ 8578198 w 12192000"/>
              <a:gd name="connsiteY29" fmla="*/ 2746241 h 2877832"/>
              <a:gd name="connsiteX30" fmla="*/ 7864358 w 12192000"/>
              <a:gd name="connsiteY30" fmla="*/ 2807692 h 2877832"/>
              <a:gd name="connsiteX31" fmla="*/ 6935502 w 12192000"/>
              <a:gd name="connsiteY31" fmla="*/ 2859086 h 2877832"/>
              <a:gd name="connsiteX32" fmla="*/ 6477750 w 12192000"/>
              <a:gd name="connsiteY32" fmla="*/ 2872989 h 2877832"/>
              <a:gd name="connsiteX33" fmla="*/ 6362294 w 12192000"/>
              <a:gd name="connsiteY33" fmla="*/ 2877832 h 2877832"/>
              <a:gd name="connsiteX34" fmla="*/ 6057129 w 12192000"/>
              <a:gd name="connsiteY34" fmla="*/ 2877832 h 2877832"/>
              <a:gd name="connsiteX35" fmla="*/ 5977784 w 12192000"/>
              <a:gd name="connsiteY35" fmla="*/ 2873238 h 2877832"/>
              <a:gd name="connsiteX36" fmla="*/ 5265087 w 12192000"/>
              <a:gd name="connsiteY36" fmla="*/ 2836989 h 2877832"/>
              <a:gd name="connsiteX37" fmla="*/ 4346277 w 12192000"/>
              <a:gd name="connsiteY37" fmla="*/ 2774919 h 2877832"/>
              <a:gd name="connsiteX38" fmla="*/ 3373045 w 12192000"/>
              <a:gd name="connsiteY38" fmla="*/ 2676350 h 2877832"/>
              <a:gd name="connsiteX39" fmla="*/ 2362173 w 12192000"/>
              <a:gd name="connsiteY39" fmla="*/ 2557423 h 2877832"/>
              <a:gd name="connsiteX40" fmla="*/ 1233178 w 12192000"/>
              <a:gd name="connsiteY40" fmla="*/ 2384247 h 2877832"/>
              <a:gd name="connsiteX41" fmla="*/ 68500 w 12192000"/>
              <a:gd name="connsiteY41" fmla="*/ 2144540 h 2877832"/>
              <a:gd name="connsiteX42" fmla="*/ 0 w 12192000"/>
              <a:gd name="connsiteY42" fmla="*/ 2127185 h 2877832"/>
              <a:gd name="connsiteX43" fmla="*/ 0 w 12192000"/>
              <a:gd name="connsiteY43" fmla="*/ 2070696 h 2877832"/>
              <a:gd name="connsiteX44" fmla="*/ 72441 w 12192000"/>
              <a:gd name="connsiteY44" fmla="*/ 2089473 h 2877832"/>
              <a:gd name="connsiteX45" fmla="*/ 600716 w 12192000"/>
              <a:gd name="connsiteY45" fmla="*/ 2207843 h 2877832"/>
              <a:gd name="connsiteX46" fmla="*/ 1769512 w 12192000"/>
              <a:gd name="connsiteY46" fmla="*/ 2418011 h 2877832"/>
              <a:gd name="connsiteX47" fmla="*/ 2613554 w 12192000"/>
              <a:gd name="connsiteY47" fmla="*/ 2534953 h 2877832"/>
              <a:gd name="connsiteX48" fmla="*/ 2581134 w 12192000"/>
              <a:gd name="connsiteY48" fmla="*/ 2525022 h 2877832"/>
              <a:gd name="connsiteX49" fmla="*/ 1112635 w 12192000"/>
              <a:gd name="connsiteY49" fmla="*/ 2192325 h 2877832"/>
              <a:gd name="connsiteX50" fmla="*/ 420412 w 12192000"/>
              <a:gd name="connsiteY50" fmla="*/ 1992892 h 2877832"/>
              <a:gd name="connsiteX51" fmla="*/ 0 w 12192000"/>
              <a:gd name="connsiteY51" fmla="*/ 1853975 h 287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2877832">
                <a:moveTo>
                  <a:pt x="6789701" y="2809623"/>
                </a:moveTo>
                <a:lnTo>
                  <a:pt x="6788702" y="2809701"/>
                </a:lnTo>
                <a:lnTo>
                  <a:pt x="6788476" y="281023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15388"/>
                </a:lnTo>
                <a:lnTo>
                  <a:pt x="12061096" y="1954428"/>
                </a:lnTo>
                <a:cubicBezTo>
                  <a:pt x="11933500" y="1990642"/>
                  <a:pt x="11805390" y="2025171"/>
                  <a:pt x="11676800" y="2058003"/>
                </a:cubicBezTo>
                <a:cubicBezTo>
                  <a:pt x="11262789" y="2165510"/>
                  <a:pt x="10845343" y="2259112"/>
                  <a:pt x="10425355" y="2341542"/>
                </a:cubicBezTo>
                <a:cubicBezTo>
                  <a:pt x="10092810" y="2406753"/>
                  <a:pt x="9759033" y="2465150"/>
                  <a:pt x="9424022" y="2516704"/>
                </a:cubicBezTo>
                <a:cubicBezTo>
                  <a:pt x="9102997" y="2566361"/>
                  <a:pt x="8781133" y="2610928"/>
                  <a:pt x="8458419" y="2650405"/>
                </a:cubicBezTo>
                <a:cubicBezTo>
                  <a:pt x="8211360" y="2680571"/>
                  <a:pt x="7963792" y="2706144"/>
                  <a:pt x="7715970" y="2730352"/>
                </a:cubicBezTo>
                <a:lnTo>
                  <a:pt x="6951716" y="2796132"/>
                </a:lnTo>
                <a:lnTo>
                  <a:pt x="6936303" y="2798203"/>
                </a:lnTo>
                <a:lnTo>
                  <a:pt x="6790448" y="2809564"/>
                </a:lnTo>
                <a:lnTo>
                  <a:pt x="6799941" y="2811384"/>
                </a:lnTo>
                <a:cubicBezTo>
                  <a:pt x="6811623" y="2811850"/>
                  <a:pt x="6823734" y="2809677"/>
                  <a:pt x="6835432" y="2809677"/>
                </a:cubicBezTo>
                <a:cubicBezTo>
                  <a:pt x="6851580" y="2809677"/>
                  <a:pt x="6867729" y="2807070"/>
                  <a:pt x="6884003" y="2806699"/>
                </a:cubicBezTo>
                <a:cubicBezTo>
                  <a:pt x="7115805" y="2801237"/>
                  <a:pt x="7347351" y="2789070"/>
                  <a:pt x="7578771" y="2774172"/>
                </a:cubicBezTo>
                <a:cubicBezTo>
                  <a:pt x="7927552" y="2751704"/>
                  <a:pt x="8276080" y="2723525"/>
                  <a:pt x="8623845" y="2687275"/>
                </a:cubicBezTo>
                <a:cubicBezTo>
                  <a:pt x="8909939" y="2657977"/>
                  <a:pt x="9195310" y="2623342"/>
                  <a:pt x="9479970" y="2583369"/>
                </a:cubicBezTo>
                <a:cubicBezTo>
                  <a:pt x="9864901" y="2528995"/>
                  <a:pt x="10248014" y="2464281"/>
                  <a:pt x="10629308" y="2389212"/>
                </a:cubicBezTo>
                <a:cubicBezTo>
                  <a:pt x="11090114" y="2298092"/>
                  <a:pt x="11546975" y="2190586"/>
                  <a:pt x="11998498" y="2063218"/>
                </a:cubicBezTo>
                <a:lnTo>
                  <a:pt x="12192000" y="2006219"/>
                </a:lnTo>
                <a:lnTo>
                  <a:pt x="12192000" y="2060956"/>
                </a:lnTo>
                <a:lnTo>
                  <a:pt x="11829257" y="2166255"/>
                </a:lnTo>
                <a:cubicBezTo>
                  <a:pt x="11534769" y="2245952"/>
                  <a:pt x="11238120" y="2316838"/>
                  <a:pt x="10939183" y="2380770"/>
                </a:cubicBezTo>
                <a:cubicBezTo>
                  <a:pt x="10622824" y="2448552"/>
                  <a:pt x="10304941" y="2508549"/>
                  <a:pt x="9985530" y="2560775"/>
                </a:cubicBezTo>
                <a:cubicBezTo>
                  <a:pt x="9720036" y="2604224"/>
                  <a:pt x="9453814" y="2642869"/>
                  <a:pt x="9186882" y="2676722"/>
                </a:cubicBezTo>
                <a:cubicBezTo>
                  <a:pt x="8984197" y="2702296"/>
                  <a:pt x="8781514" y="2726379"/>
                  <a:pt x="8578198" y="2746241"/>
                </a:cubicBezTo>
                <a:cubicBezTo>
                  <a:pt x="8340547" y="2768961"/>
                  <a:pt x="8102644" y="2790436"/>
                  <a:pt x="7864358" y="2807692"/>
                </a:cubicBezTo>
                <a:cubicBezTo>
                  <a:pt x="7554994" y="2830036"/>
                  <a:pt x="7245502" y="2847914"/>
                  <a:pt x="6935502" y="2859086"/>
                </a:cubicBezTo>
                <a:cubicBezTo>
                  <a:pt x="6782917" y="2864549"/>
                  <a:pt x="6630334" y="2868397"/>
                  <a:pt x="6477750" y="2872989"/>
                </a:cubicBezTo>
                <a:cubicBezTo>
                  <a:pt x="6439195" y="2870905"/>
                  <a:pt x="6400529" y="2872530"/>
                  <a:pt x="6362294" y="2877832"/>
                </a:cubicBezTo>
                <a:lnTo>
                  <a:pt x="6057129" y="2877832"/>
                </a:lnTo>
                <a:lnTo>
                  <a:pt x="5977784" y="2873238"/>
                </a:lnTo>
                <a:cubicBezTo>
                  <a:pt x="5740261" y="2860825"/>
                  <a:pt x="5502739" y="2847046"/>
                  <a:pt x="5265087" y="2836989"/>
                </a:cubicBezTo>
                <a:cubicBezTo>
                  <a:pt x="4958267" y="2824573"/>
                  <a:pt x="4651826" y="2804093"/>
                  <a:pt x="4346277" y="2774919"/>
                </a:cubicBezTo>
                <a:cubicBezTo>
                  <a:pt x="4021654" y="2744007"/>
                  <a:pt x="3697795" y="2709372"/>
                  <a:pt x="3373045" y="2676350"/>
                </a:cubicBezTo>
                <a:cubicBezTo>
                  <a:pt x="3035412" y="2642088"/>
                  <a:pt x="2698456" y="2602449"/>
                  <a:pt x="2362173" y="2557423"/>
                </a:cubicBezTo>
                <a:cubicBezTo>
                  <a:pt x="1984692" y="2507270"/>
                  <a:pt x="1608364" y="2449544"/>
                  <a:pt x="1233178" y="2384247"/>
                </a:cubicBezTo>
                <a:cubicBezTo>
                  <a:pt x="842181" y="2315534"/>
                  <a:pt x="453758" y="2237046"/>
                  <a:pt x="68500" y="2144540"/>
                </a:cubicBezTo>
                <a:lnTo>
                  <a:pt x="0" y="2127185"/>
                </a:lnTo>
                <a:lnTo>
                  <a:pt x="0" y="2070696"/>
                </a:lnTo>
                <a:lnTo>
                  <a:pt x="72441" y="2089473"/>
                </a:lnTo>
                <a:cubicBezTo>
                  <a:pt x="247961" y="2131651"/>
                  <a:pt x="424164" y="2170911"/>
                  <a:pt x="600716" y="2207843"/>
                </a:cubicBezTo>
                <a:cubicBezTo>
                  <a:pt x="988279" y="2288657"/>
                  <a:pt x="1378133" y="2357555"/>
                  <a:pt x="1769512" y="2418011"/>
                </a:cubicBezTo>
                <a:cubicBezTo>
                  <a:pt x="2052426" y="2461587"/>
                  <a:pt x="2335725" y="2501684"/>
                  <a:pt x="2613554" y="2534953"/>
                </a:cubicBezTo>
                <a:cubicBezTo>
                  <a:pt x="2605544" y="2537560"/>
                  <a:pt x="2594611" y="2527504"/>
                  <a:pt x="2581134" y="2525022"/>
                </a:cubicBezTo>
                <a:cubicBezTo>
                  <a:pt x="2087178" y="2433070"/>
                  <a:pt x="1597684" y="2322177"/>
                  <a:pt x="1112635" y="2192325"/>
                </a:cubicBezTo>
                <a:cubicBezTo>
                  <a:pt x="880453" y="2130254"/>
                  <a:pt x="649713" y="2063776"/>
                  <a:pt x="420412" y="1992892"/>
                </a:cubicBezTo>
                <a:lnTo>
                  <a:pt x="0" y="1853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A0D0EC5-954F-3F02-B935-93CC21034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0936"/>
            <a:ext cx="3599688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Rahmenplan konform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59FA8C2E-A5A7-4490-927A-7CD58343ED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66159" y="1353312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549C25A-BB1B-7196-6469-E4D9AABB556A}"/>
              </a:ext>
            </a:extLst>
          </p:cNvPr>
          <p:cNvSpPr txBox="1"/>
          <p:nvPr/>
        </p:nvSpPr>
        <p:spPr>
          <a:xfrm>
            <a:off x="4474462" y="630936"/>
            <a:ext cx="7074409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sz="2400" b="1" dirty="0">
                <a:solidFill>
                  <a:srgbClr val="FFFFFF"/>
                </a:solidFill>
              </a:rPr>
              <a:t>Klasse 9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sz="2400" b="1" dirty="0">
                <a:solidFill>
                  <a:srgbClr val="FFFFFF"/>
                </a:solidFill>
              </a:rPr>
              <a:t>Prinzipien der Datenübertragung verstehen</a:t>
            </a:r>
            <a:endParaRPr lang="en-US" sz="2400" b="1" dirty="0">
              <a:solidFill>
                <a:srgbClr val="FFFFFF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A6196DD-1784-C2F8-0AF8-95895B385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983" y="3083279"/>
            <a:ext cx="7506748" cy="2667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17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C6C4EE-94E5-6937-6B17-0793612C0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Jens </a:t>
            </a:r>
            <a:r>
              <a:rPr lang="de-DE" dirty="0" err="1"/>
              <a:t>Gallenbacher</a:t>
            </a:r>
            <a:r>
              <a:rPr lang="de-DE" dirty="0"/>
              <a:t> – Abenteuer Informatik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00ECA9F-B5FE-E874-2BE2-CE0A2ABBCF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dirty="0">
                <a:hlinkClick r:id="rId2"/>
              </a:rPr>
              <a:t>https://www.abenteuer-informatik.de/dasbuch.html</a:t>
            </a:r>
            <a:r>
              <a:rPr lang="de-DE" dirty="0"/>
              <a:t> </a:t>
            </a:r>
          </a:p>
        </p:txBody>
      </p:sp>
      <p:pic>
        <p:nvPicPr>
          <p:cNvPr id="5" name="Grafik 4" descr="Ein Bild, das Text, Grafikdesign, Poster, Buch enthält.&#10;&#10;Automatisch generierte Beschreibung">
            <a:extLst>
              <a:ext uri="{FF2B5EF4-FFF2-40B4-BE49-F238E27FC236}">
                <a16:creationId xmlns:a16="http://schemas.microsoft.com/office/drawing/2014/main" id="{03FCCEDF-485D-A9E3-93D7-FB1121CEB1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25" y="2533718"/>
            <a:ext cx="3157399" cy="3959157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D5EB1CED-E9A3-A6D2-628F-AF5182D609D6}"/>
              </a:ext>
            </a:extLst>
          </p:cNvPr>
          <p:cNvSpPr txBox="1"/>
          <p:nvPr/>
        </p:nvSpPr>
        <p:spPr>
          <a:xfrm>
            <a:off x="4859448" y="2652727"/>
            <a:ext cx="609750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600" dirty="0"/>
              <a:t>Die Kapitel 1, 2, 3, 8, 9, 11, 12, 14 und 15 sind seit November 2020 unter der Lizenz CC-BY-NC-ND 4.0 für alle kostenlos zugänglich.</a:t>
            </a:r>
          </a:p>
        </p:txBody>
      </p:sp>
    </p:spTree>
    <p:extLst>
      <p:ext uri="{BB962C8B-B14F-4D97-AF65-F5344CB8AC3E}">
        <p14:creationId xmlns:p14="http://schemas.microsoft.com/office/powerpoint/2010/main" val="1825924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AFB5FA-C601-5F8D-F710-1143E14C7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dirty="0">
                <a:hlinkClick r:id="rId2"/>
              </a:rPr>
              <a:t>https://www.csunplugged.org/de/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BD7B38D-0D3E-1D0D-062E-AAE8838FD0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C937C7B-71CD-C321-8A17-AEAB9BF2B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834" y="1367891"/>
            <a:ext cx="10987966" cy="522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289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Person, die im Notizbuch schreibt">
            <a:extLst>
              <a:ext uri="{FF2B5EF4-FFF2-40B4-BE49-F238E27FC236}">
                <a16:creationId xmlns:a16="http://schemas.microsoft.com/office/drawing/2014/main" id="{D26D4031-8031-0EE9-D5DE-76280B3B08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920" b="6587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5FD6E07-2BAE-99C3-1036-2BBF57E39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5402" y="2616450"/>
            <a:ext cx="3445765" cy="2299581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200" dirty="0" err="1"/>
              <a:t>Jetzt</a:t>
            </a:r>
            <a:br>
              <a:rPr lang="en-US" sz="5200" dirty="0"/>
            </a:br>
            <a:r>
              <a:rPr lang="en-US" sz="5200" dirty="0" err="1"/>
              <a:t>Aufgaben</a:t>
            </a:r>
            <a:r>
              <a:rPr lang="en-US" sz="5200" dirty="0"/>
              <a:t>!</a:t>
            </a:r>
            <a:br>
              <a:rPr lang="en-US" sz="5200" dirty="0"/>
            </a:br>
            <a:endParaRPr lang="en-US" sz="5200" dirty="0"/>
          </a:p>
        </p:txBody>
      </p:sp>
    </p:spTree>
    <p:extLst>
      <p:ext uri="{BB962C8B-B14F-4D97-AF65-F5344CB8AC3E}">
        <p14:creationId xmlns:p14="http://schemas.microsoft.com/office/powerpoint/2010/main" val="1756549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</Words>
  <Application>Microsoft Office PowerPoint</Application>
  <PresentationFormat>Breitbild</PresentationFormat>
  <Paragraphs>26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Office</vt:lpstr>
      <vt:lpstr>„Informatik hat viel mehr mit Menschen zu tun als mit Computern! Das muss das Zentrum der Didaktik sein und ermöglicht, Brücken zu allen anderen Disziplinen zu schlagen.“ </vt:lpstr>
      <vt:lpstr>„Computer Science Unplugged“</vt:lpstr>
      <vt:lpstr>Warum Unplugged?</vt:lpstr>
      <vt:lpstr>Rahmenplan konform</vt:lpstr>
      <vt:lpstr>Rahmenplan konform</vt:lpstr>
      <vt:lpstr>Rahmenplan konform</vt:lpstr>
      <vt:lpstr>Jens Gallenbacher – Abenteuer Informatik</vt:lpstr>
      <vt:lpstr>https://www.csunplugged.org/de/</vt:lpstr>
      <vt:lpstr>Jetzt Aufgaben!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</dc:creator>
  <cp:lastModifiedBy>Admin</cp:lastModifiedBy>
  <cp:revision>3</cp:revision>
  <dcterms:created xsi:type="dcterms:W3CDTF">2024-09-29T19:17:17Z</dcterms:created>
  <dcterms:modified xsi:type="dcterms:W3CDTF">2024-11-07T11:03:02Z</dcterms:modified>
</cp:coreProperties>
</file>