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handoutMasterIdLst>
    <p:handoutMasterId r:id="rId27"/>
  </p:handoutMasterIdLst>
  <p:sldIdLst>
    <p:sldId id="295" r:id="rId2"/>
    <p:sldId id="305" r:id="rId3"/>
    <p:sldId id="296" r:id="rId4"/>
    <p:sldId id="308" r:id="rId5"/>
    <p:sldId id="312" r:id="rId6"/>
    <p:sldId id="310" r:id="rId7"/>
    <p:sldId id="298" r:id="rId8"/>
    <p:sldId id="299" r:id="rId9"/>
    <p:sldId id="304" r:id="rId10"/>
    <p:sldId id="306" r:id="rId11"/>
    <p:sldId id="317" r:id="rId12"/>
    <p:sldId id="318" r:id="rId13"/>
    <p:sldId id="319" r:id="rId14"/>
    <p:sldId id="320" r:id="rId15"/>
    <p:sldId id="315" r:id="rId16"/>
    <p:sldId id="311" r:id="rId17"/>
    <p:sldId id="313" r:id="rId18"/>
    <p:sldId id="316" r:id="rId19"/>
    <p:sldId id="321" r:id="rId20"/>
    <p:sldId id="301" r:id="rId21"/>
    <p:sldId id="300" r:id="rId22"/>
    <p:sldId id="303" r:id="rId23"/>
    <p:sldId id="322"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1CAD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7" autoAdjust="0"/>
    <p:restoredTop sz="72983"/>
  </p:normalViewPr>
  <p:slideViewPr>
    <p:cSldViewPr snapToGrid="0">
      <p:cViewPr varScale="1">
        <p:scale>
          <a:sx n="86" d="100"/>
          <a:sy n="86" d="100"/>
        </p:scale>
        <p:origin x="1616" y="192"/>
      </p:cViewPr>
      <p:guideLst/>
    </p:cSldViewPr>
  </p:slideViewPr>
  <p:outlineViewPr>
    <p:cViewPr>
      <p:scale>
        <a:sx n="33" d="100"/>
        <a:sy n="33" d="100"/>
      </p:scale>
      <p:origin x="0" y="-2128"/>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2752" y="1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685BE3A-486F-2DEA-E543-B3BBB8C518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1EEDB756-AD66-E73F-1663-ED7C238575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2A898A-BC31-4052-8B10-432A3CA2A251}" type="datetimeFigureOut">
              <a:rPr lang="de-DE" smtClean="0"/>
              <a:t>16.10.24</a:t>
            </a:fld>
            <a:endParaRPr lang="de-DE"/>
          </a:p>
        </p:txBody>
      </p:sp>
      <p:sp>
        <p:nvSpPr>
          <p:cNvPr id="4" name="Fußzeilenplatzhalter 3">
            <a:extLst>
              <a:ext uri="{FF2B5EF4-FFF2-40B4-BE49-F238E27FC236}">
                <a16:creationId xmlns:a16="http://schemas.microsoft.com/office/drawing/2014/main" id="{737AC869-7AB7-8090-6D10-44FCB064B32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471AAB38-B9F3-7E13-8E36-B32ECF4A22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57DF21-A1EF-4625-9D3F-E57DAEFA19FA}" type="slidenum">
              <a:rPr lang="de-DE" smtClean="0"/>
              <a:t>‹Nr.›</a:t>
            </a:fld>
            <a:endParaRPr lang="de-DE"/>
          </a:p>
        </p:txBody>
      </p:sp>
    </p:spTree>
    <p:extLst>
      <p:ext uri="{BB962C8B-B14F-4D97-AF65-F5344CB8AC3E}">
        <p14:creationId xmlns:p14="http://schemas.microsoft.com/office/powerpoint/2010/main" val="2198142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3E5EB2-AC9B-49E2-8D2E-4E4403A7289F}" type="datetimeFigureOut">
              <a:rPr lang="de-DE" smtClean="0"/>
              <a:t>16.10.24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16C5F-85BE-4652-94B7-B8370E1470E0}" type="slidenum">
              <a:rPr lang="de-DE" smtClean="0"/>
              <a:t>‹Nr.›</a:t>
            </a:fld>
            <a:endParaRPr lang="de-DE"/>
          </a:p>
        </p:txBody>
      </p:sp>
    </p:spTree>
    <p:extLst>
      <p:ext uri="{BB962C8B-B14F-4D97-AF65-F5344CB8AC3E}">
        <p14:creationId xmlns:p14="http://schemas.microsoft.com/office/powerpoint/2010/main" val="2503178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wisseduc.ch/informatik/karatojava/turingkara/"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turing.iem.thm.d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7916C5F-85BE-4652-94B7-B8370E1470E0}" type="slidenum">
              <a:rPr lang="de-DE" smtClean="0"/>
              <a:t>1</a:t>
            </a:fld>
            <a:endParaRPr lang="de-DE"/>
          </a:p>
        </p:txBody>
      </p:sp>
    </p:spTree>
    <p:extLst>
      <p:ext uri="{BB962C8B-B14F-4D97-AF65-F5344CB8AC3E}">
        <p14:creationId xmlns:p14="http://schemas.microsoft.com/office/powerpoint/2010/main" val="1150640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Nachvollziehen der Überlegungen (didaktisch reduziert) von Turing</a:t>
            </a:r>
          </a:p>
          <a:p>
            <a:r>
              <a:rPr lang="de-DE" dirty="0"/>
              <a:t> </a:t>
            </a:r>
          </a:p>
          <a:p>
            <a:r>
              <a:rPr lang="de-DE" b="0" i="0" dirty="0">
                <a:solidFill>
                  <a:srgbClr val="434343"/>
                </a:solidFill>
                <a:effectLst/>
              </a:rPr>
              <a:t>1936 veröffentlichte der britische Mathematiker Alan Turing die Arbeit </a:t>
            </a:r>
            <a:r>
              <a:rPr lang="de-DE" b="0" i="0" dirty="0">
                <a:effectLst/>
              </a:rPr>
              <a:t>On </a:t>
            </a:r>
            <a:r>
              <a:rPr lang="de-DE" b="0" i="0" dirty="0" err="1">
                <a:effectLst/>
              </a:rPr>
              <a:t>Computable</a:t>
            </a:r>
            <a:r>
              <a:rPr lang="de-DE" b="0" i="0" dirty="0">
                <a:effectLst/>
              </a:rPr>
              <a:t> Numbers, </a:t>
            </a:r>
            <a:r>
              <a:rPr lang="de-DE" b="0" i="0" dirty="0" err="1">
                <a:effectLst/>
              </a:rPr>
              <a:t>With</a:t>
            </a:r>
            <a:r>
              <a:rPr lang="de-DE" b="0" i="0" dirty="0">
                <a:effectLst/>
              </a:rPr>
              <a:t>   an </a:t>
            </a:r>
            <a:r>
              <a:rPr lang="de-DE" b="0" i="0" dirty="0" err="1">
                <a:effectLst/>
              </a:rPr>
              <a:t>Application</a:t>
            </a:r>
            <a:r>
              <a:rPr lang="de-DE" b="0" i="0" dirty="0">
                <a:effectLst/>
              </a:rPr>
              <a:t> </a:t>
            </a:r>
            <a:r>
              <a:rPr lang="de-DE" b="0" i="0" dirty="0" err="1">
                <a:effectLst/>
              </a:rPr>
              <a:t>to</a:t>
            </a:r>
            <a:r>
              <a:rPr lang="de-DE" b="0" i="0" dirty="0">
                <a:effectLst/>
              </a:rPr>
              <a:t> </a:t>
            </a:r>
            <a:r>
              <a:rPr lang="de-DE" b="0" i="0" dirty="0" err="1">
                <a:effectLst/>
              </a:rPr>
              <a:t>the</a:t>
            </a:r>
            <a:r>
              <a:rPr lang="de-DE" b="0" i="0" dirty="0">
                <a:effectLst/>
              </a:rPr>
              <a:t> Entscheidungsproblem</a:t>
            </a:r>
          </a:p>
          <a:p>
            <a:pPr lvl="1"/>
            <a:r>
              <a:rPr lang="de-DE" b="0" i="1" dirty="0" err="1">
                <a:solidFill>
                  <a:srgbClr val="434343"/>
                </a:solidFill>
                <a:effectLst/>
              </a:rPr>
              <a:t>What</a:t>
            </a:r>
            <a:r>
              <a:rPr lang="de-DE" b="0" i="1" dirty="0">
                <a:solidFill>
                  <a:srgbClr val="434343"/>
                </a:solidFill>
                <a:effectLst/>
              </a:rPr>
              <a:t> </a:t>
            </a:r>
            <a:r>
              <a:rPr lang="de-DE" b="0" i="1" dirty="0" err="1">
                <a:solidFill>
                  <a:srgbClr val="434343"/>
                </a:solidFill>
                <a:effectLst/>
              </a:rPr>
              <a:t>are</a:t>
            </a:r>
            <a:r>
              <a:rPr lang="de-DE" b="0" i="1" dirty="0">
                <a:solidFill>
                  <a:srgbClr val="434343"/>
                </a:solidFill>
                <a:effectLst/>
              </a:rPr>
              <a:t> </a:t>
            </a:r>
            <a:r>
              <a:rPr lang="de-DE" b="0" i="1" dirty="0" err="1">
                <a:solidFill>
                  <a:srgbClr val="434343"/>
                </a:solidFill>
                <a:effectLst/>
              </a:rPr>
              <a:t>the</a:t>
            </a:r>
            <a:r>
              <a:rPr lang="de-DE" b="0" i="1" dirty="0">
                <a:solidFill>
                  <a:srgbClr val="434343"/>
                </a:solidFill>
                <a:effectLst/>
              </a:rPr>
              <a:t> possible </a:t>
            </a:r>
            <a:r>
              <a:rPr lang="de-DE" b="0" i="1" dirty="0" err="1">
                <a:solidFill>
                  <a:srgbClr val="434343"/>
                </a:solidFill>
                <a:effectLst/>
              </a:rPr>
              <a:t>processes</a:t>
            </a:r>
            <a:r>
              <a:rPr lang="de-DE" b="0" i="1" dirty="0">
                <a:solidFill>
                  <a:srgbClr val="434343"/>
                </a:solidFill>
                <a:effectLst/>
              </a:rPr>
              <a:t> </a:t>
            </a:r>
            <a:r>
              <a:rPr lang="de-DE" b="0" i="1" dirty="0" err="1">
                <a:solidFill>
                  <a:srgbClr val="434343"/>
                </a:solidFill>
                <a:effectLst/>
              </a:rPr>
              <a:t>which</a:t>
            </a:r>
            <a:r>
              <a:rPr lang="de-DE" b="0" i="1" dirty="0">
                <a:solidFill>
                  <a:srgbClr val="434343"/>
                </a:solidFill>
                <a:effectLst/>
              </a:rPr>
              <a:t> </a:t>
            </a:r>
            <a:r>
              <a:rPr lang="de-DE" b="0" i="1" dirty="0" err="1">
                <a:solidFill>
                  <a:srgbClr val="434343"/>
                </a:solidFill>
                <a:effectLst/>
              </a:rPr>
              <a:t>can</a:t>
            </a:r>
            <a:r>
              <a:rPr lang="de-DE" b="0" i="1" dirty="0">
                <a:solidFill>
                  <a:srgbClr val="434343"/>
                </a:solidFill>
                <a:effectLst/>
              </a:rPr>
              <a:t> </a:t>
            </a:r>
            <a:r>
              <a:rPr lang="de-DE" b="0" i="1" dirty="0" err="1">
                <a:solidFill>
                  <a:srgbClr val="434343"/>
                </a:solidFill>
                <a:effectLst/>
              </a:rPr>
              <a:t>be</a:t>
            </a:r>
            <a:r>
              <a:rPr lang="de-DE" b="0" i="1" dirty="0">
                <a:solidFill>
                  <a:srgbClr val="434343"/>
                </a:solidFill>
                <a:effectLst/>
              </a:rPr>
              <a:t> </a:t>
            </a:r>
            <a:r>
              <a:rPr lang="de-DE" b="0" i="1" dirty="0" err="1">
                <a:solidFill>
                  <a:srgbClr val="434343"/>
                </a:solidFill>
                <a:effectLst/>
              </a:rPr>
              <a:t>carried</a:t>
            </a:r>
            <a:r>
              <a:rPr lang="de-DE" b="0" i="1" dirty="0">
                <a:solidFill>
                  <a:srgbClr val="434343"/>
                </a:solidFill>
                <a:effectLst/>
              </a:rPr>
              <a:t> out in </a:t>
            </a:r>
            <a:r>
              <a:rPr lang="de-DE" b="0" i="1" dirty="0" err="1">
                <a:solidFill>
                  <a:srgbClr val="434343"/>
                </a:solidFill>
                <a:effectLst/>
              </a:rPr>
              <a:t>computing</a:t>
            </a:r>
            <a:r>
              <a:rPr lang="de-DE" b="0" i="1" dirty="0">
                <a:solidFill>
                  <a:srgbClr val="434343"/>
                </a:solidFill>
                <a:effectLst/>
              </a:rPr>
              <a:t> a </a:t>
            </a:r>
            <a:r>
              <a:rPr lang="de-DE" b="0" i="1" dirty="0" err="1">
                <a:solidFill>
                  <a:srgbClr val="434343"/>
                </a:solidFill>
                <a:effectLst/>
              </a:rPr>
              <a:t>number</a:t>
            </a:r>
            <a:r>
              <a:rPr lang="de-DE" b="0" i="1" dirty="0">
                <a:solidFill>
                  <a:srgbClr val="434343"/>
                </a:solidFill>
                <a:effectLst/>
              </a:rPr>
              <a:t>?(Was sind die möglichen Prozesse, die bei der Berechnung einer Zahl durchgeführt werden können?)</a:t>
            </a:r>
          </a:p>
          <a:p>
            <a:pPr lvl="1"/>
            <a:endParaRPr lang="de-DE" b="0" i="1" dirty="0">
              <a:solidFill>
                <a:srgbClr val="434343"/>
              </a:solidFill>
              <a:effectLst/>
            </a:endParaRPr>
          </a:p>
          <a:p>
            <a:pPr lvl="1"/>
            <a:r>
              <a:rPr lang="de-DE" dirty="0"/>
              <a:t>Das Rechnen erfolgt normalerweise durch das Aufschreiben bestimmter Symbole auf Papier. Wir können annehmen, dass dieses Papier in Quadrate unterteilt ist, wie ein Kinderrechenbuch.</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13</a:t>
            </a:fld>
            <a:endParaRPr lang="de-DE"/>
          </a:p>
        </p:txBody>
      </p:sp>
    </p:spTree>
    <p:extLst>
      <p:ext uri="{BB962C8B-B14F-4D97-AF65-F5344CB8AC3E}">
        <p14:creationId xmlns:p14="http://schemas.microsoft.com/office/powerpoint/2010/main" val="2173436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Nachvollziehen der Überlegungen (didaktisch reduziert) von Turing</a:t>
            </a:r>
          </a:p>
          <a:p>
            <a:r>
              <a:rPr lang="de-DE" dirty="0"/>
              <a:t> </a:t>
            </a:r>
          </a:p>
          <a:p>
            <a:r>
              <a:rPr lang="de-DE" b="0" i="0" dirty="0">
                <a:solidFill>
                  <a:srgbClr val="434343"/>
                </a:solidFill>
                <a:effectLst/>
              </a:rPr>
              <a:t>1936 veröffentlichte der britische Mathematiker Alan Turing die Arbeit </a:t>
            </a:r>
            <a:r>
              <a:rPr lang="de-DE" b="0" i="0" dirty="0">
                <a:effectLst/>
              </a:rPr>
              <a:t>On </a:t>
            </a:r>
            <a:r>
              <a:rPr lang="de-DE" b="0" i="0" dirty="0" err="1">
                <a:effectLst/>
              </a:rPr>
              <a:t>Computable</a:t>
            </a:r>
            <a:r>
              <a:rPr lang="de-DE" b="0" i="0" dirty="0">
                <a:effectLst/>
              </a:rPr>
              <a:t> Numbers, </a:t>
            </a:r>
            <a:r>
              <a:rPr lang="de-DE" b="0" i="0" dirty="0" err="1">
                <a:effectLst/>
              </a:rPr>
              <a:t>With</a:t>
            </a:r>
            <a:r>
              <a:rPr lang="de-DE" b="0" i="0" dirty="0">
                <a:effectLst/>
              </a:rPr>
              <a:t>   an </a:t>
            </a:r>
            <a:r>
              <a:rPr lang="de-DE" b="0" i="0" dirty="0" err="1">
                <a:effectLst/>
              </a:rPr>
              <a:t>Application</a:t>
            </a:r>
            <a:r>
              <a:rPr lang="de-DE" b="0" i="0" dirty="0">
                <a:effectLst/>
              </a:rPr>
              <a:t> </a:t>
            </a:r>
            <a:r>
              <a:rPr lang="de-DE" b="0" i="0" dirty="0" err="1">
                <a:effectLst/>
              </a:rPr>
              <a:t>to</a:t>
            </a:r>
            <a:r>
              <a:rPr lang="de-DE" b="0" i="0" dirty="0">
                <a:effectLst/>
              </a:rPr>
              <a:t> </a:t>
            </a:r>
            <a:r>
              <a:rPr lang="de-DE" b="0" i="0" dirty="0" err="1">
                <a:effectLst/>
              </a:rPr>
              <a:t>the</a:t>
            </a:r>
            <a:r>
              <a:rPr lang="de-DE" b="0" i="0" dirty="0">
                <a:effectLst/>
              </a:rPr>
              <a:t> Entscheidungsproblem</a:t>
            </a:r>
          </a:p>
          <a:p>
            <a:pPr lvl="1"/>
            <a:r>
              <a:rPr lang="de-DE" b="0" i="1" dirty="0" err="1">
                <a:solidFill>
                  <a:srgbClr val="434343"/>
                </a:solidFill>
                <a:effectLst/>
              </a:rPr>
              <a:t>What</a:t>
            </a:r>
            <a:r>
              <a:rPr lang="de-DE" b="0" i="1" dirty="0">
                <a:solidFill>
                  <a:srgbClr val="434343"/>
                </a:solidFill>
                <a:effectLst/>
              </a:rPr>
              <a:t> </a:t>
            </a:r>
            <a:r>
              <a:rPr lang="de-DE" b="0" i="1" dirty="0" err="1">
                <a:solidFill>
                  <a:srgbClr val="434343"/>
                </a:solidFill>
                <a:effectLst/>
              </a:rPr>
              <a:t>are</a:t>
            </a:r>
            <a:r>
              <a:rPr lang="de-DE" b="0" i="1" dirty="0">
                <a:solidFill>
                  <a:srgbClr val="434343"/>
                </a:solidFill>
                <a:effectLst/>
              </a:rPr>
              <a:t> </a:t>
            </a:r>
            <a:r>
              <a:rPr lang="de-DE" b="0" i="1" dirty="0" err="1">
                <a:solidFill>
                  <a:srgbClr val="434343"/>
                </a:solidFill>
                <a:effectLst/>
              </a:rPr>
              <a:t>the</a:t>
            </a:r>
            <a:r>
              <a:rPr lang="de-DE" b="0" i="1" dirty="0">
                <a:solidFill>
                  <a:srgbClr val="434343"/>
                </a:solidFill>
                <a:effectLst/>
              </a:rPr>
              <a:t> possible </a:t>
            </a:r>
            <a:r>
              <a:rPr lang="de-DE" b="0" i="1" dirty="0" err="1">
                <a:solidFill>
                  <a:srgbClr val="434343"/>
                </a:solidFill>
                <a:effectLst/>
              </a:rPr>
              <a:t>processes</a:t>
            </a:r>
            <a:r>
              <a:rPr lang="de-DE" b="0" i="1" dirty="0">
                <a:solidFill>
                  <a:srgbClr val="434343"/>
                </a:solidFill>
                <a:effectLst/>
              </a:rPr>
              <a:t> </a:t>
            </a:r>
            <a:r>
              <a:rPr lang="de-DE" b="0" i="1" dirty="0" err="1">
                <a:solidFill>
                  <a:srgbClr val="434343"/>
                </a:solidFill>
                <a:effectLst/>
              </a:rPr>
              <a:t>which</a:t>
            </a:r>
            <a:r>
              <a:rPr lang="de-DE" b="0" i="1" dirty="0">
                <a:solidFill>
                  <a:srgbClr val="434343"/>
                </a:solidFill>
                <a:effectLst/>
              </a:rPr>
              <a:t> </a:t>
            </a:r>
            <a:r>
              <a:rPr lang="de-DE" b="0" i="1" dirty="0" err="1">
                <a:solidFill>
                  <a:srgbClr val="434343"/>
                </a:solidFill>
                <a:effectLst/>
              </a:rPr>
              <a:t>can</a:t>
            </a:r>
            <a:r>
              <a:rPr lang="de-DE" b="0" i="1" dirty="0">
                <a:solidFill>
                  <a:srgbClr val="434343"/>
                </a:solidFill>
                <a:effectLst/>
              </a:rPr>
              <a:t> </a:t>
            </a:r>
            <a:r>
              <a:rPr lang="de-DE" b="0" i="1" dirty="0" err="1">
                <a:solidFill>
                  <a:srgbClr val="434343"/>
                </a:solidFill>
                <a:effectLst/>
              </a:rPr>
              <a:t>be</a:t>
            </a:r>
            <a:r>
              <a:rPr lang="de-DE" b="0" i="1" dirty="0">
                <a:solidFill>
                  <a:srgbClr val="434343"/>
                </a:solidFill>
                <a:effectLst/>
              </a:rPr>
              <a:t> </a:t>
            </a:r>
            <a:r>
              <a:rPr lang="de-DE" b="0" i="1" dirty="0" err="1">
                <a:solidFill>
                  <a:srgbClr val="434343"/>
                </a:solidFill>
                <a:effectLst/>
              </a:rPr>
              <a:t>carried</a:t>
            </a:r>
            <a:r>
              <a:rPr lang="de-DE" b="0" i="1" dirty="0">
                <a:solidFill>
                  <a:srgbClr val="434343"/>
                </a:solidFill>
                <a:effectLst/>
              </a:rPr>
              <a:t> out in </a:t>
            </a:r>
            <a:r>
              <a:rPr lang="de-DE" b="0" i="1" dirty="0" err="1">
                <a:solidFill>
                  <a:srgbClr val="434343"/>
                </a:solidFill>
                <a:effectLst/>
              </a:rPr>
              <a:t>computing</a:t>
            </a:r>
            <a:r>
              <a:rPr lang="de-DE" b="0" i="1" dirty="0">
                <a:solidFill>
                  <a:srgbClr val="434343"/>
                </a:solidFill>
                <a:effectLst/>
              </a:rPr>
              <a:t> a </a:t>
            </a:r>
            <a:r>
              <a:rPr lang="de-DE" b="0" i="1" dirty="0" err="1">
                <a:solidFill>
                  <a:srgbClr val="434343"/>
                </a:solidFill>
                <a:effectLst/>
              </a:rPr>
              <a:t>number</a:t>
            </a:r>
            <a:r>
              <a:rPr lang="de-DE" b="0" i="1" dirty="0">
                <a:solidFill>
                  <a:srgbClr val="434343"/>
                </a:solidFill>
                <a:effectLst/>
              </a:rPr>
              <a:t>?(Was sind die möglichen Prozesse, die bei der Berechnung einer Zahl durchgeführt werden können?)</a:t>
            </a:r>
          </a:p>
          <a:p>
            <a:pPr lvl="1"/>
            <a:endParaRPr lang="de-DE" b="0" i="1" dirty="0">
              <a:solidFill>
                <a:srgbClr val="434343"/>
              </a:solidFill>
              <a:effectLst/>
            </a:endParaRPr>
          </a:p>
          <a:p>
            <a:pPr lvl="1"/>
            <a:r>
              <a:rPr lang="de-DE" dirty="0"/>
              <a:t>Das Rechnen erfolgt normalerweise durch das Aufschreiben bestimmter Symbole auf Papier. Wir können annehmen, dass dieses Papier in Quadrate unterteilt ist, wie ein Kinderrechenbuch.</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14</a:t>
            </a:fld>
            <a:endParaRPr lang="de-DE"/>
          </a:p>
        </p:txBody>
      </p:sp>
    </p:spTree>
    <p:extLst>
      <p:ext uri="{BB962C8B-B14F-4D97-AF65-F5344CB8AC3E}">
        <p14:creationId xmlns:p14="http://schemas.microsoft.com/office/powerpoint/2010/main" val="1691764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Einführung wieder an der Person Alan Turing:</a:t>
            </a:r>
          </a:p>
          <a:p>
            <a:r>
              <a:rPr lang="de-DE" dirty="0"/>
              <a:t>Vorgehen:</a:t>
            </a:r>
          </a:p>
          <a:p>
            <a:r>
              <a:rPr lang="de-DE" dirty="0"/>
              <a:t>1. (automatisierte) Ausführung von Berechnungen </a:t>
            </a:r>
          </a:p>
          <a:p>
            <a:endParaRPr lang="de-DE" dirty="0"/>
          </a:p>
          <a:p>
            <a:r>
              <a:rPr lang="de-DE" dirty="0"/>
              <a:t>Formelle Definition:</a:t>
            </a:r>
          </a:p>
          <a:p>
            <a:r>
              <a:rPr lang="de-DE" dirty="0"/>
              <a:t>Nach Links und rechts unbegrenztes Band</a:t>
            </a:r>
          </a:p>
          <a:p>
            <a:r>
              <a:rPr lang="de-DE" b="0" i="0" dirty="0">
                <a:solidFill>
                  <a:srgbClr val="434343"/>
                </a:solidFill>
                <a:effectLst/>
                <a:latin typeface="PTSans" panose="020B0503020203020204" pitchFamily="34" charset="77"/>
              </a:rPr>
              <a:t>das in einzelne Felder aufgeteilt ist. In diesen Feldern können Symbole einer vorgegebenen Symbolmenge abgelegt werden. Die einzelnen Felder des Bandes können mit einem Lese-/Schreibkopf angesteuert werden. Dieser Lese-/Schreibkopf kann den Inhalt eines Feldes lesen und auch Symbole in die Felder schreiben. Zudem kann er sich jeweils einen Schritt nach rechts und nach links bewegen. Die Verarbeitungseinheit zur Steuerung des Lese-/Schreibkopfes befindet sich stets in einem bestimmten Zustand. Die Verarbeitung selbst wird über ein Steuerprogramm festgelegt.</a:t>
            </a:r>
          </a:p>
          <a:p>
            <a:endParaRPr lang="de-DE" b="0" i="0" dirty="0">
              <a:solidFill>
                <a:srgbClr val="434343"/>
              </a:solidFill>
              <a:effectLst/>
              <a:latin typeface="PTSans" panose="020B0503020203020204" pitchFamily="34" charset="77"/>
            </a:endParaRP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15</a:t>
            </a:fld>
            <a:endParaRPr lang="de-DE"/>
          </a:p>
        </p:txBody>
      </p:sp>
    </p:spTree>
    <p:extLst>
      <p:ext uri="{BB962C8B-B14F-4D97-AF65-F5344CB8AC3E}">
        <p14:creationId xmlns:p14="http://schemas.microsoft.com/office/powerpoint/2010/main" val="3525637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Formelle Definition:</a:t>
            </a:r>
          </a:p>
          <a:p>
            <a:r>
              <a:rPr lang="de-DE" dirty="0"/>
              <a:t>Nach Links und rechts unbegrenztes Band</a:t>
            </a:r>
          </a:p>
          <a:p>
            <a:r>
              <a:rPr lang="de-DE" b="0" i="0" dirty="0">
                <a:solidFill>
                  <a:srgbClr val="434343"/>
                </a:solidFill>
                <a:effectLst/>
                <a:latin typeface="PTSans" panose="020B0503020203020204" pitchFamily="34" charset="77"/>
              </a:rPr>
              <a:t>das in einzelne Felder aufgeteilt ist. In diesen Feldern können Symbole einer vorgegebenen Symbolmenge abgelegt werden. Die einzelnen Felder des Bandes können mit einem Lese-/Schreibkopf angesteuert werden. Dieser Lese-/Schreibkopf kann den Inhalt eines Feldes lesen und auch Symbole in die Felder schreiben. Zudem kann er sich jeweils einen Schritt nach rechts und nach links bewegen. Die Verarbeitungseinheit zur Steuerung des Lese-/Schreibkopfes befindet sich stets in einem bestimmten Zustand. Die Verarbeitung selbst wird über ein Steuerprogramm festgelegt.</a:t>
            </a:r>
          </a:p>
          <a:p>
            <a:endParaRPr lang="de-DE" b="0" i="0" dirty="0">
              <a:solidFill>
                <a:srgbClr val="434343"/>
              </a:solidFill>
              <a:effectLst/>
              <a:latin typeface="PTSans" panose="020B0503020203020204" pitchFamily="34" charset="77"/>
            </a:endParaRP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16</a:t>
            </a:fld>
            <a:endParaRPr lang="de-DE"/>
          </a:p>
        </p:txBody>
      </p:sp>
    </p:spTree>
    <p:extLst>
      <p:ext uri="{BB962C8B-B14F-4D97-AF65-F5344CB8AC3E}">
        <p14:creationId xmlns:p14="http://schemas.microsoft.com/office/powerpoint/2010/main" val="554280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Hilfe Verständnis von Turing Maschine:</a:t>
            </a:r>
          </a:p>
          <a:p>
            <a:r>
              <a:rPr lang="de-DE" dirty="0"/>
              <a:t>Visualisierung des eben dargestellten theoretischen Prinzips</a:t>
            </a:r>
          </a:p>
          <a:p>
            <a:r>
              <a:rPr lang="de-DE" dirty="0"/>
              <a:t>Turing Kara: </a:t>
            </a:r>
            <a:r>
              <a:rPr lang="de-DE" dirty="0">
                <a:hlinkClick r:id="rId3"/>
              </a:rPr>
              <a:t>https://www.swisseduc.ch/informatik/karatojava/turingkara/</a:t>
            </a:r>
            <a:endParaRPr lang="de-DE" dirty="0"/>
          </a:p>
          <a:p>
            <a:r>
              <a:rPr lang="de-DE" dirty="0"/>
              <a:t>Turing Simulator: </a:t>
            </a:r>
            <a:r>
              <a:rPr lang="de-DE" dirty="0">
                <a:hlinkClick r:id="rId4"/>
              </a:rPr>
              <a:t>https://turing.iem.thm.de/</a:t>
            </a:r>
            <a:endParaRPr lang="de-DE" dirty="0"/>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17</a:t>
            </a:fld>
            <a:endParaRPr lang="de-DE"/>
          </a:p>
        </p:txBody>
      </p:sp>
    </p:spTree>
    <p:extLst>
      <p:ext uri="{BB962C8B-B14F-4D97-AF65-F5344CB8AC3E}">
        <p14:creationId xmlns:p14="http://schemas.microsoft.com/office/powerpoint/2010/main" val="3454715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a:solidFill>
                  <a:srgbClr val="434343"/>
                </a:solidFill>
                <a:effectLst/>
                <a:latin typeface="PTSans" panose="020B0503020203020204" pitchFamily="34" charset="77"/>
              </a:rPr>
              <a:t>Haben wir mit der Turingmaschine als Berechnungsmodell tatsächlich das erfasst, was reale Computer im Kern ausmachen, wenn wir von bequemen Eingabe-, Ausgabe- und Speichermöglichkeiten einmal absehen?</a:t>
            </a:r>
          </a:p>
          <a:p>
            <a:endParaRPr lang="de-DE" b="0" i="0" dirty="0">
              <a:solidFill>
                <a:srgbClr val="434343"/>
              </a:solidFill>
              <a:effectLst/>
              <a:latin typeface="PTSans" panose="020B0503020203020204" pitchFamily="34" charset="77"/>
            </a:endParaRPr>
          </a:p>
          <a:p>
            <a:r>
              <a:rPr lang="de-DE" b="0" i="0" dirty="0">
                <a:solidFill>
                  <a:srgbClr val="434343"/>
                </a:solidFill>
                <a:effectLst/>
                <a:latin typeface="PTSans" panose="020B0503020203020204" pitchFamily="34" charset="77"/>
              </a:rPr>
              <a:t>Sie sind in der Lage, beliebige vorgegebene Programme bei beliebig vorgegebenen Daten auszuführen. Sie sind also universell in dem Sinne, dass sie nicht nur für eine Aufgabe konzipiert sind, sondern zur Ausführung beliebiger Lösungsalgorithmen</a:t>
            </a:r>
          </a:p>
          <a:p>
            <a:endParaRPr lang="de-DE" b="0" i="0" dirty="0">
              <a:solidFill>
                <a:srgbClr val="434343"/>
              </a:solidFill>
              <a:effectLst/>
              <a:latin typeface="PTSans" panose="020B0503020203020204" pitchFamily="34" charset="77"/>
            </a:endParaRPr>
          </a:p>
          <a:p>
            <a:r>
              <a:rPr lang="de-DE" b="0" i="0" dirty="0">
                <a:solidFill>
                  <a:srgbClr val="434343"/>
                </a:solidFill>
                <a:effectLst/>
                <a:latin typeface="PTSans" panose="020B0503020203020204" pitchFamily="34" charset="77"/>
              </a:rPr>
              <a:t>Eine </a:t>
            </a:r>
            <a:r>
              <a:rPr lang="de-DE" b="1" i="0" dirty="0">
                <a:solidFill>
                  <a:srgbClr val="B82929"/>
                </a:solidFill>
                <a:effectLst/>
                <a:latin typeface="PTSans" panose="020B0503020203020204" pitchFamily="34" charset="77"/>
              </a:rPr>
              <a:t>universelle Turingmaschine</a:t>
            </a:r>
            <a:r>
              <a:rPr lang="de-DE" b="0" i="0" dirty="0">
                <a:solidFill>
                  <a:srgbClr val="434343"/>
                </a:solidFill>
                <a:effectLst/>
                <a:latin typeface="PTSans" panose="020B0503020203020204" pitchFamily="34" charset="77"/>
              </a:rPr>
              <a:t> besitzt die Fähigkeit, beliebige andere Turingmaschinen zu simulieren. Als Eingabe erhält sie die Beschreibung der zu simulierenden Turingmaschine und der Daten auf dem Eingabeband für diese Turingmaschine. Die universelle Turingmaschine erzeugt dann die Daten, die die zu simulierende Turingmaschine bei der Verarbeitung der übergebenen Daten erzeugen würde.</a:t>
            </a:r>
          </a:p>
          <a:p>
            <a:endParaRPr lang="de-DE" b="0" i="0" dirty="0">
              <a:solidFill>
                <a:srgbClr val="434343"/>
              </a:solidFill>
              <a:effectLst/>
              <a:latin typeface="PTSans" panose="020B0503020203020204" pitchFamily="34" charset="77"/>
            </a:endParaRPr>
          </a:p>
          <a:p>
            <a:r>
              <a:rPr lang="de-DE" b="0" i="0" dirty="0">
                <a:solidFill>
                  <a:srgbClr val="434343"/>
                </a:solidFill>
                <a:effectLst/>
                <a:latin typeface="PTSans" panose="020B0503020203020204" pitchFamily="34" charset="77"/>
              </a:rPr>
              <a:t>Ist das Berechnungsmodell Turingmaschine so mächtig, dass es alle denkbaren Algorithmen (in geeignet codierter Form) ausführen kann?</a:t>
            </a:r>
          </a:p>
          <a:p>
            <a:r>
              <a:rPr lang="de-DE" b="0" i="0" dirty="0">
                <a:solidFill>
                  <a:srgbClr val="434343"/>
                </a:solidFill>
                <a:effectLst/>
                <a:latin typeface="PTSans" panose="020B0503020203020204" pitchFamily="34" charset="77"/>
              </a:rPr>
              <a:t>Es gibt eine (einfache) Turingmaschine, die als universelle Turingmaschine jede andere (einfache) Turingmaschine simulieren kann.</a:t>
            </a:r>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19</a:t>
            </a:fld>
            <a:endParaRPr lang="de-DE"/>
          </a:p>
        </p:txBody>
      </p:sp>
    </p:spTree>
    <p:extLst>
      <p:ext uri="{BB962C8B-B14F-4D97-AF65-F5344CB8AC3E}">
        <p14:creationId xmlns:p14="http://schemas.microsoft.com/office/powerpoint/2010/main" val="718490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dass alle Probleme, die mit einem Algorithmus (also einer Schritt-für-Schritt-Anleitung) gelöst werden können, auch von einer einfachen, theoretischen Maschine berechnet werden können. Diese theoretische Maschine nennt man </a:t>
            </a:r>
            <a:r>
              <a:rPr lang="de-DE" b="1" dirty="0"/>
              <a:t>Turing-Maschine</a:t>
            </a:r>
            <a:r>
              <a:rPr lang="de-DE" dirty="0"/>
              <a:t>.</a:t>
            </a:r>
          </a:p>
          <a:p>
            <a:r>
              <a:rPr lang="de-DE" dirty="0"/>
              <a:t>Die Turing-Maschine ist wie ein sehr einfacher, aber mächtiger Computer. Sie arbeitet, indem sie nacheinander Symbole auf einem Band liest, verarbeitet und daraufhin Entscheidungen trifft. Es wurde gezeigt, dass alle modernen Computer (Handys, Laptops etc.) letztendlich auch nur wie eine Turing-Maschine arbeiten.</a:t>
            </a:r>
          </a:p>
          <a:p>
            <a:endParaRPr lang="de-DE" dirty="0"/>
          </a:p>
          <a:p>
            <a:r>
              <a:rPr lang="de-DE" dirty="0" err="1"/>
              <a:t>SuS</a:t>
            </a:r>
            <a:r>
              <a:rPr lang="de-DE" dirty="0"/>
              <a:t> könnten Fragen ja schon und gut aber was hat das mit ihnen zu tun und warum ist das für sie von Bedeutung: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a:t>Die Church-Turing-These hilft zu verstehen, dass nicht alles durch Computer lösbar ist. Es gibt Probleme, für die es keine Algorithmen gibt, z. B. das sogenannte "Halteproblem", bei dem man nicht sicher sagen kann, ob ein Programm jemals anhalten wird. Das zeigt Schülern, dass Computer Grenzen haben.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1" dirty="0"/>
              <a:t>Bedeutung von Algorithmen im Alltag</a:t>
            </a:r>
            <a:r>
              <a:rPr lang="de-DE" dirty="0"/>
              <a:t>: Algorithmen sind nicht nur in der Schule wichtig, sondern auch im Alltag – ob bei der Navigation im Handy, bei der Auswahl von Videos oder Musik in Apps oder sogar bei der Berechnung von Terminen. Die Church-Turing-These macht klar, dass all diese Programme nach ähnlichen Prinzipien funktionieren.</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20</a:t>
            </a:fld>
            <a:endParaRPr lang="de-DE"/>
          </a:p>
        </p:txBody>
      </p:sp>
    </p:spTree>
    <p:extLst>
      <p:ext uri="{BB962C8B-B14F-4D97-AF65-F5344CB8AC3E}">
        <p14:creationId xmlns:p14="http://schemas.microsoft.com/office/powerpoint/2010/main" val="201976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SuS</a:t>
            </a:r>
            <a:r>
              <a:rPr lang="de-DE" dirty="0"/>
              <a:t> können nun die Grundlagen der Turing Maschine, haben diese an Simulationen/Rollenspielen nachvollzogen </a:t>
            </a:r>
            <a:r>
              <a:rPr lang="de-DE" dirty="0">
                <a:sym typeface="Wingdings" pitchFamily="2" charset="2"/>
              </a:rPr>
              <a:t> Transfer Ausgangsfrage ist das wo Turing drauf steht auch Turin drin</a:t>
            </a:r>
            <a:endParaRPr lang="de-DE" dirty="0"/>
          </a:p>
          <a:p>
            <a:r>
              <a:rPr lang="de-DE" dirty="0"/>
              <a:t>Erklärung wie ich zu diesem Workshop gekommen bin</a:t>
            </a:r>
          </a:p>
          <a:p>
            <a:r>
              <a:rPr lang="de-DE" dirty="0"/>
              <a:t>https://</a:t>
            </a:r>
            <a:r>
              <a:rPr lang="de-DE" dirty="0" err="1"/>
              <a:t>www.youtube.com</a:t>
            </a:r>
            <a:r>
              <a:rPr lang="de-DE" dirty="0"/>
              <a:t>/</a:t>
            </a:r>
            <a:r>
              <a:rPr lang="de-DE" dirty="0" err="1"/>
              <a:t>watch?v</a:t>
            </a:r>
            <a:r>
              <a:rPr lang="de-DE" dirty="0"/>
              <a:t>=WhHW7dkSl14</a:t>
            </a:r>
          </a:p>
        </p:txBody>
      </p:sp>
      <p:sp>
        <p:nvSpPr>
          <p:cNvPr id="4" name="Foliennummernplatzhalter 3"/>
          <p:cNvSpPr>
            <a:spLocks noGrp="1"/>
          </p:cNvSpPr>
          <p:nvPr>
            <p:ph type="sldNum" sz="quarter" idx="5"/>
          </p:nvPr>
        </p:nvSpPr>
        <p:spPr/>
        <p:txBody>
          <a:bodyPr/>
          <a:lstStyle/>
          <a:p>
            <a:fld id="{97916C5F-85BE-4652-94B7-B8370E1470E0}" type="slidenum">
              <a:rPr lang="de-DE" smtClean="0"/>
              <a:t>21</a:t>
            </a:fld>
            <a:endParaRPr lang="de-DE"/>
          </a:p>
        </p:txBody>
      </p:sp>
    </p:spTree>
    <p:extLst>
      <p:ext uri="{BB962C8B-B14F-4D97-AF65-F5344CB8AC3E}">
        <p14:creationId xmlns:p14="http://schemas.microsoft.com/office/powerpoint/2010/main" val="238104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Kurzes Bild der Gruppe aufnehmen</a:t>
            </a:r>
          </a:p>
          <a:p>
            <a:r>
              <a:rPr lang="de-DE" dirty="0"/>
              <a:t>Wer und wie Turingmaschine gerade unterrichtet</a:t>
            </a:r>
          </a:p>
        </p:txBody>
      </p:sp>
      <p:sp>
        <p:nvSpPr>
          <p:cNvPr id="4" name="Foliennummernplatzhalter 3"/>
          <p:cNvSpPr>
            <a:spLocks noGrp="1"/>
          </p:cNvSpPr>
          <p:nvPr>
            <p:ph type="sldNum" sz="quarter" idx="5"/>
          </p:nvPr>
        </p:nvSpPr>
        <p:spPr/>
        <p:txBody>
          <a:bodyPr/>
          <a:lstStyle/>
          <a:p>
            <a:fld id="{97916C5F-85BE-4652-94B7-B8370E1470E0}" type="slidenum">
              <a:rPr lang="de-DE" smtClean="0"/>
              <a:t>2</a:t>
            </a:fld>
            <a:endParaRPr lang="de-DE"/>
          </a:p>
        </p:txBody>
      </p:sp>
    </p:spTree>
    <p:extLst>
      <p:ext uri="{BB962C8B-B14F-4D97-AF65-F5344CB8AC3E}">
        <p14:creationId xmlns:p14="http://schemas.microsoft.com/office/powerpoint/2010/main" val="27240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Gutes Thema auch für </a:t>
            </a:r>
            <a:r>
              <a:rPr lang="de-DE" dirty="0" err="1"/>
              <a:t>SchülerINNEN</a:t>
            </a:r>
            <a:r>
              <a:rPr lang="de-DE" dirty="0"/>
              <a:t>, denen Informatik sonst schwer fällt</a:t>
            </a:r>
          </a:p>
        </p:txBody>
      </p:sp>
      <p:sp>
        <p:nvSpPr>
          <p:cNvPr id="4" name="Foliennummernplatzhalter 3"/>
          <p:cNvSpPr>
            <a:spLocks noGrp="1"/>
          </p:cNvSpPr>
          <p:nvPr>
            <p:ph type="sldNum" sz="quarter" idx="5"/>
          </p:nvPr>
        </p:nvSpPr>
        <p:spPr/>
        <p:txBody>
          <a:bodyPr/>
          <a:lstStyle/>
          <a:p>
            <a:fld id="{97916C5F-85BE-4652-94B7-B8370E1470E0}" type="slidenum">
              <a:rPr lang="de-DE" smtClean="0"/>
              <a:t>4</a:t>
            </a:fld>
            <a:endParaRPr lang="de-DE"/>
          </a:p>
        </p:txBody>
      </p:sp>
    </p:spTree>
    <p:extLst>
      <p:ext uri="{BB962C8B-B14F-4D97-AF65-F5344CB8AC3E}">
        <p14:creationId xmlns:p14="http://schemas.microsoft.com/office/powerpoint/2010/main" val="516512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i="0" dirty="0">
                <a:effectLst/>
                <a:latin typeface="Fira Sans" panose="020B0503050000020004" pitchFamily="34" charset="0"/>
              </a:rPr>
              <a:t>1952 </a:t>
            </a:r>
            <a:r>
              <a:rPr lang="de-DE" b="0" i="0" dirty="0">
                <a:effectLst/>
                <a:latin typeface="Fira Sans" panose="020B0503050000020004" pitchFamily="34" charset="0"/>
              </a:rPr>
              <a:t>wurde Turing wegen „grober Unzucht und sexueller Perversion“ angeklagt und verurteilt. Er wurde vor die Wahl gestellt, eine Haftstrafe anzutreten oder seine Homosexualität „behandeln“ zu lassen mit Östrogen.  Diese Behandlung dauerte etwa ein Jahr und führte zu Nebenwirkungen wie Gynäkomastie.</a:t>
            </a:r>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5</a:t>
            </a:fld>
            <a:endParaRPr lang="de-DE"/>
          </a:p>
        </p:txBody>
      </p:sp>
    </p:spTree>
    <p:extLst>
      <p:ext uri="{BB962C8B-B14F-4D97-AF65-F5344CB8AC3E}">
        <p14:creationId xmlns:p14="http://schemas.microsoft.com/office/powerpoint/2010/main" val="1450362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Frage ans Publikum wo sehen sie die Schwierigkeiten bei der Vermittlung?</a:t>
            </a:r>
          </a:p>
        </p:txBody>
      </p:sp>
      <p:sp>
        <p:nvSpPr>
          <p:cNvPr id="4" name="Foliennummernplatzhalter 3"/>
          <p:cNvSpPr>
            <a:spLocks noGrp="1"/>
          </p:cNvSpPr>
          <p:nvPr>
            <p:ph type="sldNum" sz="quarter" idx="5"/>
          </p:nvPr>
        </p:nvSpPr>
        <p:spPr/>
        <p:txBody>
          <a:bodyPr/>
          <a:lstStyle/>
          <a:p>
            <a:fld id="{97916C5F-85BE-4652-94B7-B8370E1470E0}" type="slidenum">
              <a:rPr lang="de-DE" smtClean="0"/>
              <a:t>7</a:t>
            </a:fld>
            <a:endParaRPr lang="de-DE"/>
          </a:p>
        </p:txBody>
      </p:sp>
    </p:spTree>
    <p:extLst>
      <p:ext uri="{BB962C8B-B14F-4D97-AF65-F5344CB8AC3E}">
        <p14:creationId xmlns:p14="http://schemas.microsoft.com/office/powerpoint/2010/main" val="1868318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Kreative Phase: wie könnte ein Spiel aussehen?</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9</a:t>
            </a:fld>
            <a:endParaRPr lang="de-DE"/>
          </a:p>
        </p:txBody>
      </p:sp>
    </p:spTree>
    <p:extLst>
      <p:ext uri="{BB962C8B-B14F-4D97-AF65-F5344CB8AC3E}">
        <p14:creationId xmlns:p14="http://schemas.microsoft.com/office/powerpoint/2010/main" val="2455877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Schüler hatten vorher Automaten und </a:t>
            </a:r>
            <a:r>
              <a:rPr lang="de-DE" dirty="0" err="1"/>
              <a:t>co.</a:t>
            </a:r>
            <a:endParaRPr lang="de-DE" dirty="0"/>
          </a:p>
          <a:p>
            <a:r>
              <a:rPr lang="de-DE" dirty="0"/>
              <a:t>Ideensammlung: Könnt ihr mit dem Namen Turing was anfangen</a:t>
            </a:r>
          </a:p>
        </p:txBody>
      </p:sp>
      <p:sp>
        <p:nvSpPr>
          <p:cNvPr id="4" name="Foliennummernplatzhalter 3"/>
          <p:cNvSpPr>
            <a:spLocks noGrp="1"/>
          </p:cNvSpPr>
          <p:nvPr>
            <p:ph type="sldNum" sz="quarter" idx="5"/>
          </p:nvPr>
        </p:nvSpPr>
        <p:spPr/>
        <p:txBody>
          <a:bodyPr/>
          <a:lstStyle/>
          <a:p>
            <a:fld id="{97916C5F-85BE-4652-94B7-B8370E1470E0}" type="slidenum">
              <a:rPr lang="de-DE" smtClean="0"/>
              <a:t>10</a:t>
            </a:fld>
            <a:endParaRPr lang="de-DE"/>
          </a:p>
        </p:txBody>
      </p:sp>
    </p:spTree>
    <p:extLst>
      <p:ext uri="{BB962C8B-B14F-4D97-AF65-F5344CB8AC3E}">
        <p14:creationId xmlns:p14="http://schemas.microsoft.com/office/powerpoint/2010/main" val="386225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Nachvollziehen der Überlegungen (didaktisch reduziert) von Turing</a:t>
            </a:r>
          </a:p>
          <a:p>
            <a:r>
              <a:rPr lang="de-DE" dirty="0"/>
              <a:t> </a:t>
            </a:r>
          </a:p>
          <a:p>
            <a:r>
              <a:rPr lang="de-DE" b="0" i="0" dirty="0">
                <a:solidFill>
                  <a:srgbClr val="434343"/>
                </a:solidFill>
                <a:effectLst/>
              </a:rPr>
              <a:t>1936 veröffentlichte der britische Mathematiker Alan Turing die Arbeit </a:t>
            </a:r>
            <a:r>
              <a:rPr lang="de-DE" b="0" i="0" dirty="0">
                <a:effectLst/>
              </a:rPr>
              <a:t>On </a:t>
            </a:r>
            <a:r>
              <a:rPr lang="de-DE" b="0" i="0" dirty="0" err="1">
                <a:effectLst/>
              </a:rPr>
              <a:t>Computable</a:t>
            </a:r>
            <a:r>
              <a:rPr lang="de-DE" b="0" i="0" dirty="0">
                <a:effectLst/>
              </a:rPr>
              <a:t> Numbers, </a:t>
            </a:r>
            <a:r>
              <a:rPr lang="de-DE" b="0" i="0" dirty="0" err="1">
                <a:effectLst/>
              </a:rPr>
              <a:t>With</a:t>
            </a:r>
            <a:r>
              <a:rPr lang="de-DE" b="0" i="0" dirty="0">
                <a:effectLst/>
              </a:rPr>
              <a:t>   an </a:t>
            </a:r>
            <a:r>
              <a:rPr lang="de-DE" b="0" i="0" dirty="0" err="1">
                <a:effectLst/>
              </a:rPr>
              <a:t>Application</a:t>
            </a:r>
            <a:r>
              <a:rPr lang="de-DE" b="0" i="0" dirty="0">
                <a:effectLst/>
              </a:rPr>
              <a:t> </a:t>
            </a:r>
            <a:r>
              <a:rPr lang="de-DE" b="0" i="0" dirty="0" err="1">
                <a:effectLst/>
              </a:rPr>
              <a:t>to</a:t>
            </a:r>
            <a:r>
              <a:rPr lang="de-DE" b="0" i="0" dirty="0">
                <a:effectLst/>
              </a:rPr>
              <a:t> </a:t>
            </a:r>
            <a:r>
              <a:rPr lang="de-DE" b="0" i="0" dirty="0" err="1">
                <a:effectLst/>
              </a:rPr>
              <a:t>the</a:t>
            </a:r>
            <a:r>
              <a:rPr lang="de-DE" b="0" i="0" dirty="0">
                <a:effectLst/>
              </a:rPr>
              <a:t> Entscheidungsproblem</a:t>
            </a:r>
          </a:p>
          <a:p>
            <a:pPr lvl="1"/>
            <a:r>
              <a:rPr lang="de-DE" b="0" i="1" dirty="0" err="1">
                <a:solidFill>
                  <a:srgbClr val="434343"/>
                </a:solidFill>
                <a:effectLst/>
              </a:rPr>
              <a:t>What</a:t>
            </a:r>
            <a:r>
              <a:rPr lang="de-DE" b="0" i="1" dirty="0">
                <a:solidFill>
                  <a:srgbClr val="434343"/>
                </a:solidFill>
                <a:effectLst/>
              </a:rPr>
              <a:t> </a:t>
            </a:r>
            <a:r>
              <a:rPr lang="de-DE" b="0" i="1" dirty="0" err="1">
                <a:solidFill>
                  <a:srgbClr val="434343"/>
                </a:solidFill>
                <a:effectLst/>
              </a:rPr>
              <a:t>are</a:t>
            </a:r>
            <a:r>
              <a:rPr lang="de-DE" b="0" i="1" dirty="0">
                <a:solidFill>
                  <a:srgbClr val="434343"/>
                </a:solidFill>
                <a:effectLst/>
              </a:rPr>
              <a:t> </a:t>
            </a:r>
            <a:r>
              <a:rPr lang="de-DE" b="0" i="1" dirty="0" err="1">
                <a:solidFill>
                  <a:srgbClr val="434343"/>
                </a:solidFill>
                <a:effectLst/>
              </a:rPr>
              <a:t>the</a:t>
            </a:r>
            <a:r>
              <a:rPr lang="de-DE" b="0" i="1" dirty="0">
                <a:solidFill>
                  <a:srgbClr val="434343"/>
                </a:solidFill>
                <a:effectLst/>
              </a:rPr>
              <a:t> possible </a:t>
            </a:r>
            <a:r>
              <a:rPr lang="de-DE" b="0" i="1" dirty="0" err="1">
                <a:solidFill>
                  <a:srgbClr val="434343"/>
                </a:solidFill>
                <a:effectLst/>
              </a:rPr>
              <a:t>processes</a:t>
            </a:r>
            <a:r>
              <a:rPr lang="de-DE" b="0" i="1" dirty="0">
                <a:solidFill>
                  <a:srgbClr val="434343"/>
                </a:solidFill>
                <a:effectLst/>
              </a:rPr>
              <a:t> </a:t>
            </a:r>
            <a:r>
              <a:rPr lang="de-DE" b="0" i="1" dirty="0" err="1">
                <a:solidFill>
                  <a:srgbClr val="434343"/>
                </a:solidFill>
                <a:effectLst/>
              </a:rPr>
              <a:t>which</a:t>
            </a:r>
            <a:r>
              <a:rPr lang="de-DE" b="0" i="1" dirty="0">
                <a:solidFill>
                  <a:srgbClr val="434343"/>
                </a:solidFill>
                <a:effectLst/>
              </a:rPr>
              <a:t> </a:t>
            </a:r>
            <a:r>
              <a:rPr lang="de-DE" b="0" i="1" dirty="0" err="1">
                <a:solidFill>
                  <a:srgbClr val="434343"/>
                </a:solidFill>
                <a:effectLst/>
              </a:rPr>
              <a:t>can</a:t>
            </a:r>
            <a:r>
              <a:rPr lang="de-DE" b="0" i="1" dirty="0">
                <a:solidFill>
                  <a:srgbClr val="434343"/>
                </a:solidFill>
                <a:effectLst/>
              </a:rPr>
              <a:t> </a:t>
            </a:r>
            <a:r>
              <a:rPr lang="de-DE" b="0" i="1" dirty="0" err="1">
                <a:solidFill>
                  <a:srgbClr val="434343"/>
                </a:solidFill>
                <a:effectLst/>
              </a:rPr>
              <a:t>be</a:t>
            </a:r>
            <a:r>
              <a:rPr lang="de-DE" b="0" i="1" dirty="0">
                <a:solidFill>
                  <a:srgbClr val="434343"/>
                </a:solidFill>
                <a:effectLst/>
              </a:rPr>
              <a:t> </a:t>
            </a:r>
            <a:r>
              <a:rPr lang="de-DE" b="0" i="1" dirty="0" err="1">
                <a:solidFill>
                  <a:srgbClr val="434343"/>
                </a:solidFill>
                <a:effectLst/>
              </a:rPr>
              <a:t>carried</a:t>
            </a:r>
            <a:r>
              <a:rPr lang="de-DE" b="0" i="1" dirty="0">
                <a:solidFill>
                  <a:srgbClr val="434343"/>
                </a:solidFill>
                <a:effectLst/>
              </a:rPr>
              <a:t> out in </a:t>
            </a:r>
            <a:r>
              <a:rPr lang="de-DE" b="0" i="1" dirty="0" err="1">
                <a:solidFill>
                  <a:srgbClr val="434343"/>
                </a:solidFill>
                <a:effectLst/>
              </a:rPr>
              <a:t>computing</a:t>
            </a:r>
            <a:r>
              <a:rPr lang="de-DE" b="0" i="1" dirty="0">
                <a:solidFill>
                  <a:srgbClr val="434343"/>
                </a:solidFill>
                <a:effectLst/>
              </a:rPr>
              <a:t> a </a:t>
            </a:r>
            <a:r>
              <a:rPr lang="de-DE" b="0" i="1" dirty="0" err="1">
                <a:solidFill>
                  <a:srgbClr val="434343"/>
                </a:solidFill>
                <a:effectLst/>
              </a:rPr>
              <a:t>number</a:t>
            </a:r>
            <a:r>
              <a:rPr lang="de-DE" b="0" i="1" dirty="0">
                <a:solidFill>
                  <a:srgbClr val="434343"/>
                </a:solidFill>
                <a:effectLst/>
              </a:rPr>
              <a:t>?(Was sind die möglichen Prozesse, die bei der Berechnung einer Zahl durchgeführt werden können?)</a:t>
            </a:r>
          </a:p>
          <a:p>
            <a:pPr lvl="1"/>
            <a:endParaRPr lang="de-DE" b="0" i="1" dirty="0">
              <a:solidFill>
                <a:srgbClr val="434343"/>
              </a:solidFill>
              <a:effectLst/>
            </a:endParaRPr>
          </a:p>
          <a:p>
            <a:pPr lvl="1"/>
            <a:r>
              <a:rPr lang="de-DE" dirty="0"/>
              <a:t>Das Rechnen erfolgt normalerweise durch das Aufschreiben bestimmter Symbole auf Papier. Wir können annehmen, dass dieses Papier in Quadrate unterteilt ist, wie ein Kinderrechenbuch.</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11</a:t>
            </a:fld>
            <a:endParaRPr lang="de-DE"/>
          </a:p>
        </p:txBody>
      </p:sp>
    </p:spTree>
    <p:extLst>
      <p:ext uri="{BB962C8B-B14F-4D97-AF65-F5344CB8AC3E}">
        <p14:creationId xmlns:p14="http://schemas.microsoft.com/office/powerpoint/2010/main" val="303353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Nachvollziehen der Überlegungen (didaktisch reduziert) von Turing</a:t>
            </a:r>
          </a:p>
          <a:p>
            <a:r>
              <a:rPr lang="de-DE" dirty="0"/>
              <a:t> </a:t>
            </a:r>
          </a:p>
          <a:p>
            <a:r>
              <a:rPr lang="de-DE" b="0" i="0" dirty="0">
                <a:solidFill>
                  <a:srgbClr val="434343"/>
                </a:solidFill>
                <a:effectLst/>
              </a:rPr>
              <a:t>1936 veröffentlichte der britische Mathematiker Alan Turing die Arbeit </a:t>
            </a:r>
            <a:r>
              <a:rPr lang="de-DE" b="0" i="0" dirty="0">
                <a:effectLst/>
              </a:rPr>
              <a:t>On </a:t>
            </a:r>
            <a:r>
              <a:rPr lang="de-DE" b="0" i="0" dirty="0" err="1">
                <a:effectLst/>
              </a:rPr>
              <a:t>Computable</a:t>
            </a:r>
            <a:r>
              <a:rPr lang="de-DE" b="0" i="0" dirty="0">
                <a:effectLst/>
              </a:rPr>
              <a:t> Numbers, </a:t>
            </a:r>
            <a:r>
              <a:rPr lang="de-DE" b="0" i="0" dirty="0" err="1">
                <a:effectLst/>
              </a:rPr>
              <a:t>With</a:t>
            </a:r>
            <a:r>
              <a:rPr lang="de-DE" b="0" i="0" dirty="0">
                <a:effectLst/>
              </a:rPr>
              <a:t>   an </a:t>
            </a:r>
            <a:r>
              <a:rPr lang="de-DE" b="0" i="0" dirty="0" err="1">
                <a:effectLst/>
              </a:rPr>
              <a:t>Application</a:t>
            </a:r>
            <a:r>
              <a:rPr lang="de-DE" b="0" i="0" dirty="0">
                <a:effectLst/>
              </a:rPr>
              <a:t> </a:t>
            </a:r>
            <a:r>
              <a:rPr lang="de-DE" b="0" i="0" dirty="0" err="1">
                <a:effectLst/>
              </a:rPr>
              <a:t>to</a:t>
            </a:r>
            <a:r>
              <a:rPr lang="de-DE" b="0" i="0" dirty="0">
                <a:effectLst/>
              </a:rPr>
              <a:t> </a:t>
            </a:r>
            <a:r>
              <a:rPr lang="de-DE" b="0" i="0" dirty="0" err="1">
                <a:effectLst/>
              </a:rPr>
              <a:t>the</a:t>
            </a:r>
            <a:r>
              <a:rPr lang="de-DE" b="0" i="0" dirty="0">
                <a:effectLst/>
              </a:rPr>
              <a:t> Entscheidungsproblem</a:t>
            </a:r>
          </a:p>
          <a:p>
            <a:pPr lvl="1"/>
            <a:r>
              <a:rPr lang="de-DE" b="0" i="1" dirty="0" err="1">
                <a:solidFill>
                  <a:srgbClr val="434343"/>
                </a:solidFill>
                <a:effectLst/>
              </a:rPr>
              <a:t>What</a:t>
            </a:r>
            <a:r>
              <a:rPr lang="de-DE" b="0" i="1" dirty="0">
                <a:solidFill>
                  <a:srgbClr val="434343"/>
                </a:solidFill>
                <a:effectLst/>
              </a:rPr>
              <a:t> </a:t>
            </a:r>
            <a:r>
              <a:rPr lang="de-DE" b="0" i="1" dirty="0" err="1">
                <a:solidFill>
                  <a:srgbClr val="434343"/>
                </a:solidFill>
                <a:effectLst/>
              </a:rPr>
              <a:t>are</a:t>
            </a:r>
            <a:r>
              <a:rPr lang="de-DE" b="0" i="1" dirty="0">
                <a:solidFill>
                  <a:srgbClr val="434343"/>
                </a:solidFill>
                <a:effectLst/>
              </a:rPr>
              <a:t> </a:t>
            </a:r>
            <a:r>
              <a:rPr lang="de-DE" b="0" i="1" dirty="0" err="1">
                <a:solidFill>
                  <a:srgbClr val="434343"/>
                </a:solidFill>
                <a:effectLst/>
              </a:rPr>
              <a:t>the</a:t>
            </a:r>
            <a:r>
              <a:rPr lang="de-DE" b="0" i="1" dirty="0">
                <a:solidFill>
                  <a:srgbClr val="434343"/>
                </a:solidFill>
                <a:effectLst/>
              </a:rPr>
              <a:t> possible </a:t>
            </a:r>
            <a:r>
              <a:rPr lang="de-DE" b="0" i="1" dirty="0" err="1">
                <a:solidFill>
                  <a:srgbClr val="434343"/>
                </a:solidFill>
                <a:effectLst/>
              </a:rPr>
              <a:t>processes</a:t>
            </a:r>
            <a:r>
              <a:rPr lang="de-DE" b="0" i="1" dirty="0">
                <a:solidFill>
                  <a:srgbClr val="434343"/>
                </a:solidFill>
                <a:effectLst/>
              </a:rPr>
              <a:t> </a:t>
            </a:r>
            <a:r>
              <a:rPr lang="de-DE" b="0" i="1" dirty="0" err="1">
                <a:solidFill>
                  <a:srgbClr val="434343"/>
                </a:solidFill>
                <a:effectLst/>
              </a:rPr>
              <a:t>which</a:t>
            </a:r>
            <a:r>
              <a:rPr lang="de-DE" b="0" i="1" dirty="0">
                <a:solidFill>
                  <a:srgbClr val="434343"/>
                </a:solidFill>
                <a:effectLst/>
              </a:rPr>
              <a:t> </a:t>
            </a:r>
            <a:r>
              <a:rPr lang="de-DE" b="0" i="1" dirty="0" err="1">
                <a:solidFill>
                  <a:srgbClr val="434343"/>
                </a:solidFill>
                <a:effectLst/>
              </a:rPr>
              <a:t>can</a:t>
            </a:r>
            <a:r>
              <a:rPr lang="de-DE" b="0" i="1" dirty="0">
                <a:solidFill>
                  <a:srgbClr val="434343"/>
                </a:solidFill>
                <a:effectLst/>
              </a:rPr>
              <a:t> </a:t>
            </a:r>
            <a:r>
              <a:rPr lang="de-DE" b="0" i="1" dirty="0" err="1">
                <a:solidFill>
                  <a:srgbClr val="434343"/>
                </a:solidFill>
                <a:effectLst/>
              </a:rPr>
              <a:t>be</a:t>
            </a:r>
            <a:r>
              <a:rPr lang="de-DE" b="0" i="1" dirty="0">
                <a:solidFill>
                  <a:srgbClr val="434343"/>
                </a:solidFill>
                <a:effectLst/>
              </a:rPr>
              <a:t> </a:t>
            </a:r>
            <a:r>
              <a:rPr lang="de-DE" b="0" i="1" dirty="0" err="1">
                <a:solidFill>
                  <a:srgbClr val="434343"/>
                </a:solidFill>
                <a:effectLst/>
              </a:rPr>
              <a:t>carried</a:t>
            </a:r>
            <a:r>
              <a:rPr lang="de-DE" b="0" i="1" dirty="0">
                <a:solidFill>
                  <a:srgbClr val="434343"/>
                </a:solidFill>
                <a:effectLst/>
              </a:rPr>
              <a:t> out in </a:t>
            </a:r>
            <a:r>
              <a:rPr lang="de-DE" b="0" i="1" dirty="0" err="1">
                <a:solidFill>
                  <a:srgbClr val="434343"/>
                </a:solidFill>
                <a:effectLst/>
              </a:rPr>
              <a:t>computing</a:t>
            </a:r>
            <a:r>
              <a:rPr lang="de-DE" b="0" i="1" dirty="0">
                <a:solidFill>
                  <a:srgbClr val="434343"/>
                </a:solidFill>
                <a:effectLst/>
              </a:rPr>
              <a:t> a </a:t>
            </a:r>
            <a:r>
              <a:rPr lang="de-DE" b="0" i="1" dirty="0" err="1">
                <a:solidFill>
                  <a:srgbClr val="434343"/>
                </a:solidFill>
                <a:effectLst/>
              </a:rPr>
              <a:t>number</a:t>
            </a:r>
            <a:r>
              <a:rPr lang="de-DE" b="0" i="1" dirty="0">
                <a:solidFill>
                  <a:srgbClr val="434343"/>
                </a:solidFill>
                <a:effectLst/>
              </a:rPr>
              <a:t>?(Was sind die möglichen Prozesse, die bei der Berechnung einer Zahl durchgeführt werden können?)</a:t>
            </a:r>
          </a:p>
          <a:p>
            <a:pPr lvl="1"/>
            <a:endParaRPr lang="de-DE" b="0" i="1" dirty="0">
              <a:solidFill>
                <a:srgbClr val="434343"/>
              </a:solidFill>
              <a:effectLst/>
            </a:endParaRPr>
          </a:p>
          <a:p>
            <a:pPr lvl="1"/>
            <a:r>
              <a:rPr lang="de-DE" dirty="0"/>
              <a:t>Das Rechnen erfolgt normalerweise durch das Aufschreiben bestimmter Symbole auf Papier. Wir können annehmen, dass dieses Papier in Quadrate unterteilt ist, wie ein Kinderrechenbuch.</a:t>
            </a:r>
          </a:p>
          <a:p>
            <a:endParaRPr lang="de-DE" dirty="0"/>
          </a:p>
        </p:txBody>
      </p:sp>
      <p:sp>
        <p:nvSpPr>
          <p:cNvPr id="4" name="Foliennummernplatzhalter 3"/>
          <p:cNvSpPr>
            <a:spLocks noGrp="1"/>
          </p:cNvSpPr>
          <p:nvPr>
            <p:ph type="sldNum" sz="quarter" idx="5"/>
          </p:nvPr>
        </p:nvSpPr>
        <p:spPr/>
        <p:txBody>
          <a:bodyPr/>
          <a:lstStyle/>
          <a:p>
            <a:fld id="{97916C5F-85BE-4652-94B7-B8370E1470E0}" type="slidenum">
              <a:rPr lang="de-DE" smtClean="0"/>
              <a:t>12</a:t>
            </a:fld>
            <a:endParaRPr lang="de-DE"/>
          </a:p>
        </p:txBody>
      </p:sp>
    </p:spTree>
    <p:extLst>
      <p:ext uri="{BB962C8B-B14F-4D97-AF65-F5344CB8AC3E}">
        <p14:creationId xmlns:p14="http://schemas.microsoft.com/office/powerpoint/2010/main" val="2942976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dirty="0"/>
          </a:p>
        </p:txBody>
      </p:sp>
      <p:sp>
        <p:nvSpPr>
          <p:cNvPr id="12" name="Rechteck 11">
            <a:extLst>
              <a:ext uri="{FF2B5EF4-FFF2-40B4-BE49-F238E27FC236}">
                <a16:creationId xmlns:a16="http://schemas.microsoft.com/office/drawing/2014/main" id="{99BC66D8-972E-8600-D3F1-9947A10AB503}"/>
              </a:ext>
            </a:extLst>
          </p:cNvPr>
          <p:cNvSpPr/>
          <p:nvPr userDrawn="1"/>
        </p:nvSpPr>
        <p:spPr>
          <a:xfrm>
            <a:off x="0" y="4572001"/>
            <a:ext cx="12192000" cy="2285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de-DE" dirty="0"/>
              <a:t>Mastertitelformat bearbeiten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lvl1pPr algn="l">
              <a:defRPr/>
            </a:lvl1pPr>
          </a:lstStyle>
          <a:p>
            <a:fld id="{C483D8F1-9098-3A4C-A60A-596CE4EC032F}" type="datetimeyyyy">
              <a:rPr lang="de-DE" smtClean="0"/>
              <a:t>2024</a:t>
            </a:fld>
            <a:endParaRPr lang="de-DE"/>
          </a:p>
        </p:txBody>
      </p:sp>
      <p:sp>
        <p:nvSpPr>
          <p:cNvPr id="5" name="Footer Placeholder 4"/>
          <p:cNvSpPr>
            <a:spLocks noGrp="1"/>
          </p:cNvSpPr>
          <p:nvPr>
            <p:ph type="ftr" sz="quarter" idx="11"/>
          </p:nvPr>
        </p:nvSpPr>
        <p:spPr/>
        <p:txBody>
          <a:bodyPr/>
          <a:lstStyle/>
          <a:p>
            <a:r>
              <a:rPr lang="de-DE"/>
              <a:t>F. Davieds</a:t>
            </a:r>
          </a:p>
        </p:txBody>
      </p:sp>
      <p:sp>
        <p:nvSpPr>
          <p:cNvPr id="6" name="Slide Number Placeholder 5"/>
          <p:cNvSpPr>
            <a:spLocks noGrp="1"/>
          </p:cNvSpPr>
          <p:nvPr>
            <p:ph type="sldNum" sz="quarter" idx="12"/>
          </p:nvPr>
        </p:nvSpPr>
        <p:spPr/>
        <p:txBody>
          <a:bodyPr/>
          <a:lstStyle/>
          <a:p>
            <a:fld id="{A1600F66-7E24-4C22-9C22-D4A62870B948}" type="slidenum">
              <a:rPr lang="de-DE" smtClean="0"/>
              <a:t>‹Nr.›</a:t>
            </a:fld>
            <a:endParaRPr lang="de-DE"/>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309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3184121-EA6C-D347-82C4-37CB9871B1DA}" type="datetimeyyyy">
              <a:rPr lang="de-DE" smtClean="0"/>
              <a:t>2024</a:t>
            </a:fld>
            <a:endParaRPr lang="de-DE"/>
          </a:p>
        </p:txBody>
      </p:sp>
      <p:sp>
        <p:nvSpPr>
          <p:cNvPr id="5" name="Footer Placeholder 4"/>
          <p:cNvSpPr>
            <a:spLocks noGrp="1"/>
          </p:cNvSpPr>
          <p:nvPr>
            <p:ph type="ftr" sz="quarter" idx="11"/>
          </p:nvPr>
        </p:nvSpPr>
        <p:spPr/>
        <p:txBody>
          <a:bodyPr/>
          <a:lstStyle/>
          <a:p>
            <a:r>
              <a:rPr lang="de-DE"/>
              <a:t>F. Davieds</a:t>
            </a:r>
          </a:p>
        </p:txBody>
      </p:sp>
      <p:sp>
        <p:nvSpPr>
          <p:cNvPr id="6" name="Slide Number Placeholder 5"/>
          <p:cNvSpPr>
            <a:spLocks noGrp="1"/>
          </p:cNvSpPr>
          <p:nvPr>
            <p:ph type="sldNum" sz="quarter" idx="12"/>
          </p:nvPr>
        </p:nvSpPr>
        <p:spPr/>
        <p:txBody>
          <a:bodyPr/>
          <a:lstStyle/>
          <a:p>
            <a:fld id="{A1600F66-7E24-4C22-9C22-D4A62870B948}" type="slidenum">
              <a:rPr lang="de-DE" smtClean="0"/>
              <a:t>‹Nr.›</a:t>
            </a:fld>
            <a:endParaRPr lang="de-DE"/>
          </a:p>
        </p:txBody>
      </p:sp>
    </p:spTree>
    <p:extLst>
      <p:ext uri="{BB962C8B-B14F-4D97-AF65-F5344CB8AC3E}">
        <p14:creationId xmlns:p14="http://schemas.microsoft.com/office/powerpoint/2010/main" val="1668289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de-DE"/>
              <a:t>Mastertitelformat bearbeiten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6181C04-347A-7B42-9106-58E9841525E5}" type="datetimeyyyy">
              <a:rPr lang="de-DE" smtClean="0"/>
              <a:t>2024</a:t>
            </a:fld>
            <a:endParaRPr lang="de-DE"/>
          </a:p>
        </p:txBody>
      </p:sp>
      <p:sp>
        <p:nvSpPr>
          <p:cNvPr id="5" name="Footer Placeholder 4"/>
          <p:cNvSpPr>
            <a:spLocks noGrp="1"/>
          </p:cNvSpPr>
          <p:nvPr>
            <p:ph type="ftr" sz="quarter" idx="11"/>
          </p:nvPr>
        </p:nvSpPr>
        <p:spPr/>
        <p:txBody>
          <a:bodyPr/>
          <a:lstStyle/>
          <a:p>
            <a:r>
              <a:rPr lang="de-DE"/>
              <a:t>F. Davieds</a:t>
            </a:r>
          </a:p>
        </p:txBody>
      </p:sp>
      <p:sp>
        <p:nvSpPr>
          <p:cNvPr id="6" name="Slide Number Placeholder 5"/>
          <p:cNvSpPr>
            <a:spLocks noGrp="1"/>
          </p:cNvSpPr>
          <p:nvPr>
            <p:ph type="sldNum" sz="quarter" idx="12"/>
          </p:nvPr>
        </p:nvSpPr>
        <p:spPr/>
        <p:txBody>
          <a:bodyPr/>
          <a:lstStyle/>
          <a:p>
            <a:fld id="{A1600F66-7E24-4C22-9C22-D4A62870B948}" type="slidenum">
              <a:rPr lang="de-DE" smtClean="0"/>
              <a:t>‹Nr.›</a:t>
            </a:fld>
            <a:endParaRPr lang="de-DE"/>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102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F64C31-4ADF-6142-69B1-F03A879301A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744418-E242-D195-C7B2-20CC1CC51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3327B394-990C-C985-05DC-D6A76AB3D394}"/>
              </a:ext>
            </a:extLst>
          </p:cNvPr>
          <p:cNvSpPr>
            <a:spLocks noGrp="1"/>
          </p:cNvSpPr>
          <p:nvPr>
            <p:ph type="dt" sz="half" idx="10"/>
          </p:nvPr>
        </p:nvSpPr>
        <p:spPr/>
        <p:txBody>
          <a:bodyPr/>
          <a:lstStyle/>
          <a:p>
            <a:fld id="{597887BD-BBF3-604E-8F1D-A892EC3F72B0}" type="datetimeyyyy">
              <a:rPr lang="de-DE" smtClean="0"/>
              <a:t>2024</a:t>
            </a:fld>
            <a:endParaRPr lang="de-DE"/>
          </a:p>
        </p:txBody>
      </p:sp>
      <p:sp>
        <p:nvSpPr>
          <p:cNvPr id="5" name="Fußzeilenplatzhalter 4">
            <a:extLst>
              <a:ext uri="{FF2B5EF4-FFF2-40B4-BE49-F238E27FC236}">
                <a16:creationId xmlns:a16="http://schemas.microsoft.com/office/drawing/2014/main" id="{FD3F6BC6-6BD9-CC1B-D941-8539AC7798F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8309D5C1-B5B8-D137-5AB4-0D4AC016D5CD}"/>
              </a:ext>
            </a:extLst>
          </p:cNvPr>
          <p:cNvSpPr>
            <a:spLocks noGrp="1"/>
          </p:cNvSpPr>
          <p:nvPr>
            <p:ph type="sldNum" sz="quarter" idx="12"/>
          </p:nvPr>
        </p:nvSpPr>
        <p:spPr/>
        <p:txBody>
          <a:bodyPr/>
          <a:lstStyle/>
          <a:p>
            <a:fld id="{A1600F66-7E24-4C22-9C22-D4A62870B948}" type="slidenum">
              <a:rPr lang="de-DE" smtClean="0"/>
              <a:t>‹Nr.›</a:t>
            </a:fld>
            <a:endParaRPr lang="de-DE"/>
          </a:p>
        </p:txBody>
      </p:sp>
    </p:spTree>
    <p:extLst>
      <p:ext uri="{BB962C8B-B14F-4D97-AF65-F5344CB8AC3E}">
        <p14:creationId xmlns:p14="http://schemas.microsoft.com/office/powerpoint/2010/main" val="2287544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69874A6-1FCC-7640-2491-6CF9F2A7FA2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8FEEAAD-4401-E21A-5C95-CDEFDD2B5582}"/>
              </a:ext>
            </a:extLst>
          </p:cNvPr>
          <p:cNvSpPr>
            <a:spLocks noGrp="1"/>
          </p:cNvSpPr>
          <p:nvPr>
            <p:ph type="dt" sz="half" idx="10"/>
          </p:nvPr>
        </p:nvSpPr>
        <p:spPr/>
        <p:txBody>
          <a:bodyPr/>
          <a:lstStyle/>
          <a:p>
            <a:fld id="{682D1483-D7D8-1147-9E6B-EE622CCFC62E}" type="datetimeyyyy">
              <a:rPr lang="de-DE" smtClean="0"/>
              <a:t>2024</a:t>
            </a:fld>
            <a:endParaRPr lang="de-DE"/>
          </a:p>
        </p:txBody>
      </p:sp>
      <p:sp>
        <p:nvSpPr>
          <p:cNvPr id="5" name="Fußzeilenplatzhalter 4">
            <a:extLst>
              <a:ext uri="{FF2B5EF4-FFF2-40B4-BE49-F238E27FC236}">
                <a16:creationId xmlns:a16="http://schemas.microsoft.com/office/drawing/2014/main" id="{CDABA51F-FB59-F792-6089-91AA42C017B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BD191373-9E74-3467-3A77-B26D0F972F29}"/>
              </a:ext>
            </a:extLst>
          </p:cNvPr>
          <p:cNvSpPr>
            <a:spLocks noGrp="1"/>
          </p:cNvSpPr>
          <p:nvPr>
            <p:ph type="sldNum" sz="quarter" idx="12"/>
          </p:nvPr>
        </p:nvSpPr>
        <p:spPr/>
        <p:txBody>
          <a:bodyPr/>
          <a:lstStyle/>
          <a:p>
            <a:fld id="{A1600F66-7E24-4C22-9C22-D4A62870B948}" type="slidenum">
              <a:rPr lang="de-DE" smtClean="0"/>
              <a:t>‹Nr.›</a:t>
            </a:fld>
            <a:endParaRPr lang="de-DE"/>
          </a:p>
        </p:txBody>
      </p:sp>
      <p:sp>
        <p:nvSpPr>
          <p:cNvPr id="7" name="Titel 6">
            <a:extLst>
              <a:ext uri="{FF2B5EF4-FFF2-40B4-BE49-F238E27FC236}">
                <a16:creationId xmlns:a16="http://schemas.microsoft.com/office/drawing/2014/main" id="{34AFBF37-E279-EAA9-CE15-A48F691D7632}"/>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140946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nchorCtr="0"/>
          <a:lstStyle>
            <a:lvl1pPr marL="354013" indent="-354013">
              <a:buFont typeface="Symbol" panose="05050102010706020507" pitchFamily="18" charset="2"/>
              <a:buChar char="-"/>
              <a:defRPr/>
            </a:lvl1pPr>
            <a:lvl2pPr marL="719138" indent="-365125">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fld id="{6BF680E6-0C64-AE47-929E-399A7985E8E6}" type="datetimeyyyy">
              <a:rPr lang="de-DE" smtClean="0"/>
              <a:t>2024</a:t>
            </a:fld>
            <a:endParaRPr lang="de-DE"/>
          </a:p>
        </p:txBody>
      </p:sp>
      <p:sp>
        <p:nvSpPr>
          <p:cNvPr id="5" name="Footer Placeholder 4"/>
          <p:cNvSpPr>
            <a:spLocks noGrp="1"/>
          </p:cNvSpPr>
          <p:nvPr>
            <p:ph type="ftr" sz="quarter" idx="11"/>
          </p:nvPr>
        </p:nvSpPr>
        <p:spPr/>
        <p:txBody>
          <a:bodyPr/>
          <a:lstStyle/>
          <a:p>
            <a:r>
              <a:rPr lang="de-DE"/>
              <a:t>F. Davieds</a:t>
            </a:r>
          </a:p>
        </p:txBody>
      </p:sp>
      <p:sp>
        <p:nvSpPr>
          <p:cNvPr id="6" name="Slide Number Placeholder 5"/>
          <p:cNvSpPr>
            <a:spLocks noGrp="1"/>
          </p:cNvSpPr>
          <p:nvPr>
            <p:ph type="sldNum" sz="quarter" idx="12"/>
          </p:nvPr>
        </p:nvSpPr>
        <p:spPr/>
        <p:txBody>
          <a:bodyPr/>
          <a:lstStyle/>
          <a:p>
            <a:fld id="{A1600F66-7E24-4C22-9C22-D4A62870B948}" type="slidenum">
              <a:rPr lang="de-DE" smtClean="0"/>
              <a:t>‹Nr.›</a:t>
            </a:fld>
            <a:endParaRPr lang="de-DE"/>
          </a:p>
        </p:txBody>
      </p:sp>
    </p:spTree>
    <p:extLst>
      <p:ext uri="{BB962C8B-B14F-4D97-AF65-F5344CB8AC3E}">
        <p14:creationId xmlns:p14="http://schemas.microsoft.com/office/powerpoint/2010/main" val="2837616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de-DE"/>
              <a:t>Mastertitelformat bearbeiten</a:t>
            </a:r>
            <a:endParaRPr lang="en-US" dirty="0"/>
          </a:p>
        </p:txBody>
      </p:sp>
      <p:sp>
        <p:nvSpPr>
          <p:cNvPr id="3" name="Content Placeholder 2"/>
          <p:cNvSpPr>
            <a:spLocks noGrp="1"/>
          </p:cNvSpPr>
          <p:nvPr>
            <p:ph sz="half" idx="1"/>
          </p:nvPr>
        </p:nvSpPr>
        <p:spPr>
          <a:xfrm>
            <a:off x="1024127" y="2286000"/>
            <a:ext cx="4754880" cy="4023360"/>
          </a:xfrm>
        </p:spPr>
        <p:txBody>
          <a:bodyPr/>
          <a:lstStyle>
            <a:lvl1pPr marL="355600" indent="-355600">
              <a:buFont typeface="Symbol" panose="05050102010706020507" pitchFamily="18" charset="2"/>
              <a:buChar char="-"/>
              <a:defRPr/>
            </a:lvl1pPr>
            <a:lvl2pPr marL="719138" indent="-363538">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788E42EF-9E9B-5744-BDE8-FE62EB37C9C8}" type="datetimeyyyy">
              <a:rPr lang="de-DE" smtClean="0"/>
              <a:t>2024</a:t>
            </a:fld>
            <a:endParaRPr lang="de-DE"/>
          </a:p>
        </p:txBody>
      </p:sp>
      <p:sp>
        <p:nvSpPr>
          <p:cNvPr id="6" name="Footer Placeholder 5"/>
          <p:cNvSpPr>
            <a:spLocks noGrp="1"/>
          </p:cNvSpPr>
          <p:nvPr>
            <p:ph type="ftr" sz="quarter" idx="11"/>
          </p:nvPr>
        </p:nvSpPr>
        <p:spPr/>
        <p:txBody>
          <a:bodyPr/>
          <a:lstStyle/>
          <a:p>
            <a:r>
              <a:rPr lang="de-DE"/>
              <a:t>F. Davieds</a:t>
            </a:r>
          </a:p>
        </p:txBody>
      </p:sp>
      <p:sp>
        <p:nvSpPr>
          <p:cNvPr id="7" name="Slide Number Placeholder 6"/>
          <p:cNvSpPr>
            <a:spLocks noGrp="1"/>
          </p:cNvSpPr>
          <p:nvPr>
            <p:ph type="sldNum" sz="quarter" idx="12"/>
          </p:nvPr>
        </p:nvSpPr>
        <p:spPr/>
        <p:txBody>
          <a:bodyPr/>
          <a:lstStyle/>
          <a:p>
            <a:fld id="{A1600F66-7E24-4C22-9C22-D4A62870B948}" type="slidenum">
              <a:rPr lang="de-DE" smtClean="0"/>
              <a:t>‹Nr.›</a:t>
            </a:fld>
            <a:endParaRPr lang="de-DE"/>
          </a:p>
        </p:txBody>
      </p:sp>
      <p:sp>
        <p:nvSpPr>
          <p:cNvPr id="9" name="Content Placeholder 2">
            <a:extLst>
              <a:ext uri="{FF2B5EF4-FFF2-40B4-BE49-F238E27FC236}">
                <a16:creationId xmlns:a16="http://schemas.microsoft.com/office/drawing/2014/main" id="{95ACF35E-2E3D-5979-E059-7FE821505A39}"/>
              </a:ext>
            </a:extLst>
          </p:cNvPr>
          <p:cNvSpPr>
            <a:spLocks noGrp="1"/>
          </p:cNvSpPr>
          <p:nvPr>
            <p:ph sz="half" idx="13"/>
          </p:nvPr>
        </p:nvSpPr>
        <p:spPr>
          <a:xfrm>
            <a:off x="5989320" y="2286000"/>
            <a:ext cx="4754880" cy="4023360"/>
          </a:xfrm>
        </p:spPr>
        <p:txBody>
          <a:bodyPr/>
          <a:lstStyle>
            <a:lvl1pPr marL="355600" indent="-355600">
              <a:buFont typeface="Symbol" panose="05050102010706020507" pitchFamily="18" charset="2"/>
              <a:buChar char="-"/>
              <a:defRPr/>
            </a:lvl1pPr>
            <a:lvl2pPr marL="719138" indent="-363538">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1721780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de-DE"/>
              <a:t>Mastertextformat bearbeiten</a:t>
            </a:r>
          </a:p>
        </p:txBody>
      </p:sp>
      <p:sp>
        <p:nvSpPr>
          <p:cNvPr id="7" name="Date Placeholder 6"/>
          <p:cNvSpPr>
            <a:spLocks noGrp="1"/>
          </p:cNvSpPr>
          <p:nvPr>
            <p:ph type="dt" sz="half" idx="10"/>
          </p:nvPr>
        </p:nvSpPr>
        <p:spPr/>
        <p:txBody>
          <a:bodyPr/>
          <a:lstStyle/>
          <a:p>
            <a:fld id="{D496AD1E-A880-5A4B-85A7-DE08C27799F2}" type="datetimeyyyy">
              <a:rPr lang="de-DE" smtClean="0"/>
              <a:t>2024</a:t>
            </a:fld>
            <a:endParaRPr lang="de-DE"/>
          </a:p>
        </p:txBody>
      </p:sp>
      <p:sp>
        <p:nvSpPr>
          <p:cNvPr id="8" name="Footer Placeholder 7"/>
          <p:cNvSpPr>
            <a:spLocks noGrp="1"/>
          </p:cNvSpPr>
          <p:nvPr>
            <p:ph type="ftr" sz="quarter" idx="11"/>
          </p:nvPr>
        </p:nvSpPr>
        <p:spPr/>
        <p:txBody>
          <a:bodyPr/>
          <a:lstStyle/>
          <a:p>
            <a:r>
              <a:rPr lang="de-DE"/>
              <a:t>F. Davieds</a:t>
            </a:r>
          </a:p>
        </p:txBody>
      </p:sp>
      <p:sp>
        <p:nvSpPr>
          <p:cNvPr id="9" name="Slide Number Placeholder 8"/>
          <p:cNvSpPr>
            <a:spLocks noGrp="1"/>
          </p:cNvSpPr>
          <p:nvPr>
            <p:ph type="sldNum" sz="quarter" idx="12"/>
          </p:nvPr>
        </p:nvSpPr>
        <p:spPr/>
        <p:txBody>
          <a:bodyPr/>
          <a:lstStyle/>
          <a:p>
            <a:fld id="{A1600F66-7E24-4C22-9C22-D4A62870B948}" type="slidenum">
              <a:rPr lang="de-DE" smtClean="0"/>
              <a:t>‹Nr.›</a:t>
            </a:fld>
            <a:endParaRPr lang="de-DE"/>
          </a:p>
        </p:txBody>
      </p:sp>
      <p:sp>
        <p:nvSpPr>
          <p:cNvPr id="2" name="Content Placeholder 2">
            <a:extLst>
              <a:ext uri="{FF2B5EF4-FFF2-40B4-BE49-F238E27FC236}">
                <a16:creationId xmlns:a16="http://schemas.microsoft.com/office/drawing/2014/main" id="{A6A138C5-BC07-E212-B596-B0BA06201040}"/>
              </a:ext>
            </a:extLst>
          </p:cNvPr>
          <p:cNvSpPr>
            <a:spLocks noGrp="1"/>
          </p:cNvSpPr>
          <p:nvPr>
            <p:ph sz="half" idx="13"/>
          </p:nvPr>
        </p:nvSpPr>
        <p:spPr>
          <a:xfrm>
            <a:off x="1024127" y="2967788"/>
            <a:ext cx="4754880" cy="3341572"/>
          </a:xfrm>
        </p:spPr>
        <p:txBody>
          <a:bodyPr/>
          <a:lstStyle>
            <a:lvl1pPr marL="355600" indent="-355600">
              <a:buFont typeface="Symbol" panose="05050102010706020507" pitchFamily="18" charset="2"/>
              <a:buChar char="-"/>
              <a:defRPr/>
            </a:lvl1pPr>
            <a:lvl2pPr marL="719138" indent="-363538">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Content Placeholder 2">
            <a:extLst>
              <a:ext uri="{FF2B5EF4-FFF2-40B4-BE49-F238E27FC236}">
                <a16:creationId xmlns:a16="http://schemas.microsoft.com/office/drawing/2014/main" id="{8297DA97-10C3-558F-2709-D89EB4FD38FE}"/>
              </a:ext>
            </a:extLst>
          </p:cNvPr>
          <p:cNvSpPr>
            <a:spLocks noGrp="1"/>
          </p:cNvSpPr>
          <p:nvPr>
            <p:ph sz="half" idx="14"/>
          </p:nvPr>
        </p:nvSpPr>
        <p:spPr>
          <a:xfrm>
            <a:off x="5989320" y="2967788"/>
            <a:ext cx="4754880" cy="3341572"/>
          </a:xfrm>
        </p:spPr>
        <p:txBody>
          <a:bodyPr/>
          <a:lstStyle>
            <a:lvl1pPr marL="355600" indent="-355600">
              <a:buFont typeface="Symbol" panose="05050102010706020507" pitchFamily="18" charset="2"/>
              <a:buChar char="-"/>
              <a:defRPr/>
            </a:lvl1pPr>
            <a:lvl2pPr marL="719138" indent="-363538">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130402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07B1DCD-6AF0-2147-AC20-D883C8596131}" type="datetimeyyyy">
              <a:rPr lang="de-DE" smtClean="0"/>
              <a:t>2024</a:t>
            </a:fld>
            <a:endParaRPr lang="de-DE"/>
          </a:p>
        </p:txBody>
      </p:sp>
      <p:sp>
        <p:nvSpPr>
          <p:cNvPr id="4" name="Footer Placeholder 3"/>
          <p:cNvSpPr>
            <a:spLocks noGrp="1"/>
          </p:cNvSpPr>
          <p:nvPr>
            <p:ph type="ftr" sz="quarter" idx="11"/>
          </p:nvPr>
        </p:nvSpPr>
        <p:spPr/>
        <p:txBody>
          <a:bodyPr/>
          <a:lstStyle/>
          <a:p>
            <a:r>
              <a:rPr lang="de-DE"/>
              <a:t>F. Davieds</a:t>
            </a:r>
          </a:p>
        </p:txBody>
      </p:sp>
      <p:sp>
        <p:nvSpPr>
          <p:cNvPr id="5" name="Slide Number Placeholder 4"/>
          <p:cNvSpPr>
            <a:spLocks noGrp="1"/>
          </p:cNvSpPr>
          <p:nvPr>
            <p:ph type="sldNum" sz="quarter" idx="12"/>
          </p:nvPr>
        </p:nvSpPr>
        <p:spPr/>
        <p:txBody>
          <a:bodyPr/>
          <a:lstStyle/>
          <a:p>
            <a:fld id="{A1600F66-7E24-4C22-9C22-D4A62870B948}" type="slidenum">
              <a:rPr lang="de-DE" smtClean="0"/>
              <a:t>‹Nr.›</a:t>
            </a:fld>
            <a:endParaRPr lang="de-DE"/>
          </a:p>
        </p:txBody>
      </p:sp>
    </p:spTree>
    <p:extLst>
      <p:ext uri="{BB962C8B-B14F-4D97-AF65-F5344CB8AC3E}">
        <p14:creationId xmlns:p14="http://schemas.microsoft.com/office/powerpoint/2010/main" val="95904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ild mit Captio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685A-FA99-9D49-947E-27118D28E675}" type="datetimeyyyy">
              <a:rPr lang="de-DE" smtClean="0"/>
              <a:t>2024</a:t>
            </a:fld>
            <a:endParaRPr lang="de-DE"/>
          </a:p>
        </p:txBody>
      </p:sp>
      <p:sp>
        <p:nvSpPr>
          <p:cNvPr id="3" name="Footer Placeholder 2"/>
          <p:cNvSpPr>
            <a:spLocks noGrp="1"/>
          </p:cNvSpPr>
          <p:nvPr>
            <p:ph type="ftr" sz="quarter" idx="11"/>
          </p:nvPr>
        </p:nvSpPr>
        <p:spPr/>
        <p:txBody>
          <a:bodyPr/>
          <a:lstStyle/>
          <a:p>
            <a:r>
              <a:rPr lang="de-DE"/>
              <a:t>F. Davieds</a:t>
            </a:r>
          </a:p>
        </p:txBody>
      </p:sp>
      <p:sp>
        <p:nvSpPr>
          <p:cNvPr id="4" name="Slide Number Placeholder 3"/>
          <p:cNvSpPr>
            <a:spLocks noGrp="1"/>
          </p:cNvSpPr>
          <p:nvPr>
            <p:ph type="sldNum" sz="quarter" idx="12"/>
          </p:nvPr>
        </p:nvSpPr>
        <p:spPr/>
        <p:txBody>
          <a:bodyPr/>
          <a:lstStyle/>
          <a:p>
            <a:fld id="{A1600F66-7E24-4C22-9C22-D4A62870B948}" type="slidenum">
              <a:rPr lang="de-DE" smtClean="0"/>
              <a:t>‹Nr.›</a:t>
            </a:fld>
            <a:endParaRPr lang="de-DE"/>
          </a:p>
        </p:txBody>
      </p:sp>
      <p:cxnSp>
        <p:nvCxnSpPr>
          <p:cNvPr id="5" name="Straight Connector 6">
            <a:extLst>
              <a:ext uri="{FF2B5EF4-FFF2-40B4-BE49-F238E27FC236}">
                <a16:creationId xmlns:a16="http://schemas.microsoft.com/office/drawing/2014/main" id="{2EA68213-CCD7-4032-B2FD-D832B0B12552}"/>
              </a:ext>
            </a:extLst>
          </p:cNvPr>
          <p:cNvCxnSpPr>
            <a:cxnSpLocks/>
          </p:cNvCxnSpPr>
          <p:nvPr userDrawn="1"/>
        </p:nvCxnSpPr>
        <p:spPr>
          <a:xfrm flipV="1">
            <a:off x="762000" y="5819458"/>
            <a:ext cx="0" cy="39031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platzhalter 8">
            <a:extLst>
              <a:ext uri="{FF2B5EF4-FFF2-40B4-BE49-F238E27FC236}">
                <a16:creationId xmlns:a16="http://schemas.microsoft.com/office/drawing/2014/main" id="{8E1F3120-9677-4CA4-AE9A-5684D2159893}"/>
              </a:ext>
            </a:extLst>
          </p:cNvPr>
          <p:cNvSpPr>
            <a:spLocks noGrp="1"/>
          </p:cNvSpPr>
          <p:nvPr>
            <p:ph type="body" sz="quarter" idx="13"/>
          </p:nvPr>
        </p:nvSpPr>
        <p:spPr>
          <a:xfrm>
            <a:off x="1023938" y="5819775"/>
            <a:ext cx="10787062" cy="390525"/>
          </a:xfrm>
        </p:spPr>
        <p:txBody>
          <a:bodyPr>
            <a:normAutofit/>
          </a:bodyPr>
          <a:lstStyle>
            <a:lvl1pPr>
              <a:defRPr sz="1400"/>
            </a:lvl1pPr>
          </a:lstStyle>
          <a:p>
            <a:pPr lvl="0"/>
            <a:r>
              <a:rPr lang="de-DE"/>
              <a:t>Mastertextformat bearbeiten</a:t>
            </a:r>
          </a:p>
        </p:txBody>
      </p:sp>
      <p:grpSp>
        <p:nvGrpSpPr>
          <p:cNvPr id="7" name="Gruppieren 6">
            <a:extLst>
              <a:ext uri="{FF2B5EF4-FFF2-40B4-BE49-F238E27FC236}">
                <a16:creationId xmlns:a16="http://schemas.microsoft.com/office/drawing/2014/main" id="{47065B1D-2792-4725-9CA4-E94B16F7B6AB}"/>
              </a:ext>
            </a:extLst>
          </p:cNvPr>
          <p:cNvGrpSpPr/>
          <p:nvPr userDrawn="1"/>
        </p:nvGrpSpPr>
        <p:grpSpPr>
          <a:xfrm>
            <a:off x="5810876" y="6517864"/>
            <a:ext cx="570248" cy="180000"/>
            <a:chOff x="5039885" y="6510527"/>
            <a:chExt cx="570248" cy="180000"/>
          </a:xfrm>
        </p:grpSpPr>
        <p:pic>
          <p:nvPicPr>
            <p:cNvPr id="8" name="Grafik 7">
              <a:extLst>
                <a:ext uri="{FF2B5EF4-FFF2-40B4-BE49-F238E27FC236}">
                  <a16:creationId xmlns:a16="http://schemas.microsoft.com/office/drawing/2014/main" id="{1EEE6A2B-E6FB-44A3-BF9F-AE8F06ACB7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39885" y="6510527"/>
              <a:ext cx="180000" cy="180000"/>
            </a:xfrm>
            <a:prstGeom prst="rect">
              <a:avLst/>
            </a:prstGeom>
          </p:spPr>
        </p:pic>
        <p:pic>
          <p:nvPicPr>
            <p:cNvPr id="9" name="Grafik 8">
              <a:extLst>
                <a:ext uri="{FF2B5EF4-FFF2-40B4-BE49-F238E27FC236}">
                  <a16:creationId xmlns:a16="http://schemas.microsoft.com/office/drawing/2014/main" id="{BBDB8F6A-1ED6-4E09-802D-385905F8813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5009" y="6510527"/>
              <a:ext cx="180000" cy="180000"/>
            </a:xfrm>
            <a:prstGeom prst="rect">
              <a:avLst/>
            </a:prstGeom>
          </p:spPr>
        </p:pic>
        <p:pic>
          <p:nvPicPr>
            <p:cNvPr id="10" name="Grafik 9">
              <a:extLst>
                <a:ext uri="{FF2B5EF4-FFF2-40B4-BE49-F238E27FC236}">
                  <a16:creationId xmlns:a16="http://schemas.microsoft.com/office/drawing/2014/main" id="{985F010A-3139-420C-A11C-5EE4A2C6911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0133" y="6510527"/>
              <a:ext cx="180000" cy="180000"/>
            </a:xfrm>
            <a:prstGeom prst="rect">
              <a:avLst/>
            </a:prstGeom>
          </p:spPr>
        </p:pic>
      </p:grpSp>
    </p:spTree>
    <p:extLst>
      <p:ext uri="{BB962C8B-B14F-4D97-AF65-F5344CB8AC3E}">
        <p14:creationId xmlns:p14="http://schemas.microsoft.com/office/powerpoint/2010/main" val="1327195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936DB5C8-FF22-489B-819C-0AD67FB4FA8F}"/>
              </a:ext>
            </a:extLst>
          </p:cNvPr>
          <p:cNvSpPr>
            <a:spLocks noGrp="1"/>
          </p:cNvSpPr>
          <p:nvPr>
            <p:ph type="dt" sz="half" idx="10"/>
          </p:nvPr>
        </p:nvSpPr>
        <p:spPr/>
        <p:txBody>
          <a:bodyPr/>
          <a:lstStyle/>
          <a:p>
            <a:fld id="{7EAC28F4-9D46-4A44-8F48-177CF90C93B7}" type="datetimeyyyy">
              <a:rPr lang="de-DE" smtClean="0"/>
              <a:t>2024</a:t>
            </a:fld>
            <a:endParaRPr lang="de-DE"/>
          </a:p>
        </p:txBody>
      </p:sp>
      <p:sp>
        <p:nvSpPr>
          <p:cNvPr id="6" name="Fußzeilenplatzhalter 5">
            <a:extLst>
              <a:ext uri="{FF2B5EF4-FFF2-40B4-BE49-F238E27FC236}">
                <a16:creationId xmlns:a16="http://schemas.microsoft.com/office/drawing/2014/main" id="{A91E5A9E-34B0-4849-8558-C0BE5EB59B51}"/>
              </a:ext>
            </a:extLst>
          </p:cNvPr>
          <p:cNvSpPr>
            <a:spLocks noGrp="1"/>
          </p:cNvSpPr>
          <p:nvPr>
            <p:ph type="ftr" sz="quarter" idx="11"/>
          </p:nvPr>
        </p:nvSpPr>
        <p:spPr/>
        <p:txBody>
          <a:bodyPr/>
          <a:lstStyle/>
          <a:p>
            <a:r>
              <a:rPr lang="de-DE"/>
              <a:t>F. Davieds</a:t>
            </a:r>
          </a:p>
        </p:txBody>
      </p:sp>
      <p:sp>
        <p:nvSpPr>
          <p:cNvPr id="7" name="Foliennummernplatzhalter 6">
            <a:extLst>
              <a:ext uri="{FF2B5EF4-FFF2-40B4-BE49-F238E27FC236}">
                <a16:creationId xmlns:a16="http://schemas.microsoft.com/office/drawing/2014/main" id="{8730ECD9-4B85-4C9A-89E1-1F89396E01A6}"/>
              </a:ext>
            </a:extLst>
          </p:cNvPr>
          <p:cNvSpPr>
            <a:spLocks noGrp="1"/>
          </p:cNvSpPr>
          <p:nvPr>
            <p:ph type="sldNum" sz="quarter" idx="12"/>
          </p:nvPr>
        </p:nvSpPr>
        <p:spPr/>
        <p:txBody>
          <a:bodyPr/>
          <a:lstStyle/>
          <a:p>
            <a:fld id="{A1600F66-7E24-4C22-9C22-D4A62870B948}" type="slidenum">
              <a:rPr lang="de-DE" smtClean="0"/>
              <a:t>‹Nr.›</a:t>
            </a:fld>
            <a:endParaRPr lang="de-DE"/>
          </a:p>
        </p:txBody>
      </p:sp>
      <p:grpSp>
        <p:nvGrpSpPr>
          <p:cNvPr id="8" name="Gruppieren 7">
            <a:extLst>
              <a:ext uri="{FF2B5EF4-FFF2-40B4-BE49-F238E27FC236}">
                <a16:creationId xmlns:a16="http://schemas.microsoft.com/office/drawing/2014/main" id="{91846D61-68E2-4B30-B25D-B0ABCBF59FBD}"/>
              </a:ext>
            </a:extLst>
          </p:cNvPr>
          <p:cNvGrpSpPr/>
          <p:nvPr userDrawn="1"/>
        </p:nvGrpSpPr>
        <p:grpSpPr>
          <a:xfrm>
            <a:off x="5810876" y="6517864"/>
            <a:ext cx="570248" cy="180000"/>
            <a:chOff x="5039885" y="6510527"/>
            <a:chExt cx="570248" cy="180000"/>
          </a:xfrm>
        </p:grpSpPr>
        <p:pic>
          <p:nvPicPr>
            <p:cNvPr id="9" name="Grafik 8">
              <a:extLst>
                <a:ext uri="{FF2B5EF4-FFF2-40B4-BE49-F238E27FC236}">
                  <a16:creationId xmlns:a16="http://schemas.microsoft.com/office/drawing/2014/main" id="{4DDB80A5-1CE9-4F57-B1A0-6ED3409902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39885" y="6510527"/>
              <a:ext cx="180000" cy="180000"/>
            </a:xfrm>
            <a:prstGeom prst="rect">
              <a:avLst/>
            </a:prstGeom>
          </p:spPr>
        </p:pic>
        <p:pic>
          <p:nvPicPr>
            <p:cNvPr id="10" name="Grafik 9">
              <a:extLst>
                <a:ext uri="{FF2B5EF4-FFF2-40B4-BE49-F238E27FC236}">
                  <a16:creationId xmlns:a16="http://schemas.microsoft.com/office/drawing/2014/main" id="{CBB2A634-44B7-48C9-8827-8220263E77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5009" y="6510527"/>
              <a:ext cx="180000" cy="180000"/>
            </a:xfrm>
            <a:prstGeom prst="rect">
              <a:avLst/>
            </a:prstGeom>
          </p:spPr>
        </p:pic>
        <p:pic>
          <p:nvPicPr>
            <p:cNvPr id="11" name="Grafik 10">
              <a:extLst>
                <a:ext uri="{FF2B5EF4-FFF2-40B4-BE49-F238E27FC236}">
                  <a16:creationId xmlns:a16="http://schemas.microsoft.com/office/drawing/2014/main" id="{D22DDCFB-60CC-40AF-A55F-11A35EBF30F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0133" y="6510527"/>
              <a:ext cx="180000" cy="180000"/>
            </a:xfrm>
            <a:prstGeom prst="rect">
              <a:avLst/>
            </a:prstGeom>
          </p:spPr>
        </p:pic>
      </p:grpSp>
    </p:spTree>
    <p:extLst>
      <p:ext uri="{BB962C8B-B14F-4D97-AF65-F5344CB8AC3E}">
        <p14:creationId xmlns:p14="http://schemas.microsoft.com/office/powerpoint/2010/main" val="38166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de-DE"/>
              <a:t>Mastertitelformat bearbeiten</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8543F539-A189-8C44-9C7E-83263B20E853}" type="datetimeyyyy">
              <a:rPr lang="de-DE" smtClean="0"/>
              <a:t>2024</a:t>
            </a:fld>
            <a:endParaRPr lang="de-DE"/>
          </a:p>
        </p:txBody>
      </p:sp>
      <p:sp>
        <p:nvSpPr>
          <p:cNvPr id="6" name="Footer Placeholder 5"/>
          <p:cNvSpPr>
            <a:spLocks noGrp="1"/>
          </p:cNvSpPr>
          <p:nvPr>
            <p:ph type="ftr" sz="quarter" idx="11"/>
          </p:nvPr>
        </p:nvSpPr>
        <p:spPr/>
        <p:txBody>
          <a:bodyPr/>
          <a:lstStyle/>
          <a:p>
            <a:r>
              <a:rPr lang="de-DE"/>
              <a:t>F. Davieds</a:t>
            </a:r>
          </a:p>
        </p:txBody>
      </p:sp>
      <p:sp>
        <p:nvSpPr>
          <p:cNvPr id="7" name="Slide Number Placeholder 6"/>
          <p:cNvSpPr>
            <a:spLocks noGrp="1"/>
          </p:cNvSpPr>
          <p:nvPr>
            <p:ph type="sldNum" sz="quarter" idx="12"/>
          </p:nvPr>
        </p:nvSpPr>
        <p:spPr/>
        <p:txBody>
          <a:bodyPr/>
          <a:lstStyle/>
          <a:p>
            <a:fld id="{A1600F66-7E24-4C22-9C22-D4A62870B948}" type="slidenum">
              <a:rPr lang="de-DE" smtClean="0"/>
              <a:t>‹Nr.›</a:t>
            </a:fld>
            <a:endParaRPr lang="de-DE"/>
          </a:p>
        </p:txBody>
      </p:sp>
      <p:sp>
        <p:nvSpPr>
          <p:cNvPr id="9" name="Content Placeholder 2">
            <a:extLst>
              <a:ext uri="{FF2B5EF4-FFF2-40B4-BE49-F238E27FC236}">
                <a16:creationId xmlns:a16="http://schemas.microsoft.com/office/drawing/2014/main" id="{0F23D636-3474-A0B8-8A25-3DD7C97A5F86}"/>
              </a:ext>
            </a:extLst>
          </p:cNvPr>
          <p:cNvSpPr>
            <a:spLocks noGrp="1"/>
          </p:cNvSpPr>
          <p:nvPr>
            <p:ph sz="half" idx="13"/>
          </p:nvPr>
        </p:nvSpPr>
        <p:spPr>
          <a:xfrm>
            <a:off x="5714999" y="822960"/>
            <a:ext cx="5678423" cy="5184648"/>
          </a:xfrm>
        </p:spPr>
        <p:txBody>
          <a:bodyPr/>
          <a:lstStyle>
            <a:lvl1pPr marL="355600" indent="-355600">
              <a:buFont typeface="Symbol" panose="05050102010706020507" pitchFamily="18" charset="2"/>
              <a:buChar char="-"/>
              <a:defRPr/>
            </a:lvl1pPr>
            <a:lvl2pPr marL="719138" indent="-363538">
              <a:buFont typeface="Symbol" panose="05050102010706020507" pitchFamily="18" charset="2"/>
              <a:buChar char="-"/>
              <a:defRPr sz="2000"/>
            </a:lvl2pPr>
            <a:lvl3pPr marL="1074738" indent="-355600">
              <a:buFont typeface="Symbol" panose="05050102010706020507" pitchFamily="18" charset="2"/>
              <a:buChar char="-"/>
              <a:defRPr sz="2000"/>
            </a:lvl3pPr>
            <a:lvl4pPr marL="1438275" indent="-363538">
              <a:buFont typeface="Symbol" panose="05050102010706020507" pitchFamily="18" charset="2"/>
              <a:buChar char="-"/>
              <a:defRPr sz="2000"/>
            </a:lvl4pPr>
            <a:lvl5pPr marL="1793875" indent="-355600">
              <a:buFont typeface="Symbol" panose="05050102010706020507" pitchFamily="18" charset="2"/>
              <a:buChar cha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626997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de-DE"/>
              <a:t>Mastertitelformat bearbeiten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547D35D8-1AAC-9E48-9FF8-1073B77E18D2}" type="datetimeyyyy">
              <a:rPr lang="de-DE" smtClean="0"/>
              <a:t>2024</a:t>
            </a:fld>
            <a:endParaRPr lang="de-DE"/>
          </a:p>
        </p:txBody>
      </p:sp>
      <p:sp>
        <p:nvSpPr>
          <p:cNvPr id="6" name="Footer Placeholder 5"/>
          <p:cNvSpPr>
            <a:spLocks noGrp="1"/>
          </p:cNvSpPr>
          <p:nvPr>
            <p:ph type="ftr" sz="quarter" idx="11"/>
          </p:nvPr>
        </p:nvSpPr>
        <p:spPr/>
        <p:txBody>
          <a:bodyPr/>
          <a:lstStyle/>
          <a:p>
            <a:r>
              <a:rPr lang="de-DE"/>
              <a:t>F. Davieds</a:t>
            </a:r>
          </a:p>
        </p:txBody>
      </p:sp>
      <p:sp>
        <p:nvSpPr>
          <p:cNvPr id="7" name="Slide Number Placeholder 6"/>
          <p:cNvSpPr>
            <a:spLocks noGrp="1"/>
          </p:cNvSpPr>
          <p:nvPr>
            <p:ph type="sldNum" sz="quarter" idx="12"/>
          </p:nvPr>
        </p:nvSpPr>
        <p:spPr/>
        <p:txBody>
          <a:bodyPr/>
          <a:lstStyle/>
          <a:p>
            <a:fld id="{A1600F66-7E24-4C22-9C22-D4A62870B948}" type="slidenum">
              <a:rPr lang="de-DE" smtClean="0"/>
              <a:t>‹Nr.›</a:t>
            </a:fld>
            <a:endParaRPr lang="de-DE"/>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21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5.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svg"/><Relationship Id="rId20"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3FBFE7E-AF68-A64D-A1C8-D8630041ED2B}" type="datetimeyyyy">
              <a:rPr lang="de-DE" smtClean="0"/>
              <a:t>2024</a:t>
            </a:fld>
            <a:endParaRPr lang="de-DE"/>
          </a:p>
        </p:txBody>
      </p:sp>
      <p:sp>
        <p:nvSpPr>
          <p:cNvPr id="5" name="Footer Placeholder 4"/>
          <p:cNvSpPr>
            <a:spLocks noGrp="1"/>
          </p:cNvSpPr>
          <p:nvPr>
            <p:ph type="ftr" sz="quarter" idx="3"/>
          </p:nvPr>
        </p:nvSpPr>
        <p:spPr>
          <a:xfrm>
            <a:off x="10058400" y="6470704"/>
            <a:ext cx="685991"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de-DE"/>
              <a:t>F. Davieds</a:t>
            </a:r>
            <a:endParaRPr lang="de-DE"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1600F66-7E24-4C22-9C22-D4A62870B948}" type="slidenum">
              <a:rPr lang="de-DE" smtClean="0"/>
              <a:t>‹Nr.›</a:t>
            </a:fld>
            <a:endParaRPr lang="de-DE"/>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uppieren 11">
            <a:extLst>
              <a:ext uri="{FF2B5EF4-FFF2-40B4-BE49-F238E27FC236}">
                <a16:creationId xmlns:a16="http://schemas.microsoft.com/office/drawing/2014/main" id="{C9FD6C93-B822-98DC-8AE6-070428B55FE0}"/>
              </a:ext>
            </a:extLst>
          </p:cNvPr>
          <p:cNvGrpSpPr/>
          <p:nvPr userDrawn="1"/>
        </p:nvGrpSpPr>
        <p:grpSpPr>
          <a:xfrm>
            <a:off x="5599040" y="6517864"/>
            <a:ext cx="570248" cy="180000"/>
            <a:chOff x="5039885" y="6510527"/>
            <a:chExt cx="570248" cy="180000"/>
          </a:xfrm>
        </p:grpSpPr>
        <p:pic>
          <p:nvPicPr>
            <p:cNvPr id="13" name="Grafik 12">
              <a:extLst>
                <a:ext uri="{FF2B5EF4-FFF2-40B4-BE49-F238E27FC236}">
                  <a16:creationId xmlns:a16="http://schemas.microsoft.com/office/drawing/2014/main" id="{AE7D5E34-B1AB-5665-56A5-CEF3A6828A98}"/>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39885" y="6510527"/>
              <a:ext cx="180000" cy="180000"/>
            </a:xfrm>
            <a:prstGeom prst="rect">
              <a:avLst/>
            </a:prstGeom>
          </p:spPr>
        </p:pic>
        <p:pic>
          <p:nvPicPr>
            <p:cNvPr id="14" name="Grafik 13">
              <a:extLst>
                <a:ext uri="{FF2B5EF4-FFF2-40B4-BE49-F238E27FC236}">
                  <a16:creationId xmlns:a16="http://schemas.microsoft.com/office/drawing/2014/main" id="{DEBB3C38-6606-7909-275E-C05CF09AE8AC}"/>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35009" y="6510527"/>
              <a:ext cx="180000" cy="180000"/>
            </a:xfrm>
            <a:prstGeom prst="rect">
              <a:avLst/>
            </a:prstGeom>
          </p:spPr>
        </p:pic>
        <p:pic>
          <p:nvPicPr>
            <p:cNvPr id="15" name="Grafik 14">
              <a:extLst>
                <a:ext uri="{FF2B5EF4-FFF2-40B4-BE49-F238E27FC236}">
                  <a16:creationId xmlns:a16="http://schemas.microsoft.com/office/drawing/2014/main" id="{249AF831-4332-B4BB-6896-B88151AFECDE}"/>
                </a:ext>
              </a:extLst>
            </p:cNvPr>
            <p:cNvPicPr>
              <a:picLocks noChangeAspect="1"/>
            </p:cNvPicPr>
            <p:nvPr userDrawn="1"/>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430133" y="6510527"/>
              <a:ext cx="180000" cy="180000"/>
            </a:xfrm>
            <a:prstGeom prst="rect">
              <a:avLst/>
            </a:prstGeom>
          </p:spPr>
        </p:pic>
      </p:grpSp>
    </p:spTree>
    <p:extLst>
      <p:ext uri="{BB962C8B-B14F-4D97-AF65-F5344CB8AC3E}">
        <p14:creationId xmlns:p14="http://schemas.microsoft.com/office/powerpoint/2010/main" val="36291876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72" r:id="rId6"/>
    <p:sldLayoutId id="2147483667" r:id="rId7"/>
    <p:sldLayoutId id="2147483668" r:id="rId8"/>
    <p:sldLayoutId id="2147483669" r:id="rId9"/>
    <p:sldLayoutId id="2147483670" r:id="rId10"/>
    <p:sldLayoutId id="2147483671" r:id="rId11"/>
    <p:sldLayoutId id="2147483649" r:id="rId12"/>
    <p:sldLayoutId id="2147483650" r:id="rId13"/>
  </p:sldLayoutIdLst>
  <p:hf hdr="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uring.iem.thm.d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3.svg"/><Relationship Id="rId3" Type="http://schemas.openxmlformats.org/officeDocument/2006/relationships/image" Target="../media/image38.svg"/><Relationship Id="rId7" Type="http://schemas.openxmlformats.org/officeDocument/2006/relationships/image" Target="../media/image42.svg"/><Relationship Id="rId12"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3.svg"/><Relationship Id="rId5" Type="http://schemas.openxmlformats.org/officeDocument/2006/relationships/image" Target="../media/image40.svg"/><Relationship Id="rId15" Type="http://schemas.openxmlformats.org/officeDocument/2006/relationships/image" Target="../media/image45.svg"/><Relationship Id="rId10" Type="http://schemas.openxmlformats.org/officeDocument/2006/relationships/image" Target="../media/image19.png"/><Relationship Id="rId4" Type="http://schemas.openxmlformats.org/officeDocument/2006/relationships/image" Target="../media/image39.png"/><Relationship Id="rId9" Type="http://schemas.openxmlformats.org/officeDocument/2006/relationships/image" Target="../media/image18.svg"/><Relationship Id="rId1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eutschlandfunknova.de/podcasts/download/eine-stunde-histo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svg"/><Relationship Id="rId11" Type="http://schemas.openxmlformats.org/officeDocument/2006/relationships/image" Target="../media/image18.sv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6BADDE-6506-799B-BC0C-14A7FADE3B56}"/>
              </a:ext>
            </a:extLst>
          </p:cNvPr>
          <p:cNvSpPr>
            <a:spLocks noGrp="1"/>
          </p:cNvSpPr>
          <p:nvPr>
            <p:ph type="ctrTitle"/>
          </p:nvPr>
        </p:nvSpPr>
        <p:spPr/>
        <p:txBody>
          <a:bodyPr/>
          <a:lstStyle/>
          <a:p>
            <a:r>
              <a:rPr lang="de-DE" dirty="0"/>
              <a:t>Turing Entdecken</a:t>
            </a:r>
          </a:p>
        </p:txBody>
      </p:sp>
      <p:sp>
        <p:nvSpPr>
          <p:cNvPr id="3" name="Untertitel 2">
            <a:extLst>
              <a:ext uri="{FF2B5EF4-FFF2-40B4-BE49-F238E27FC236}">
                <a16:creationId xmlns:a16="http://schemas.microsoft.com/office/drawing/2014/main" id="{A750C0EA-6B4F-D3B7-028A-52DAD3C7468F}"/>
              </a:ext>
            </a:extLst>
          </p:cNvPr>
          <p:cNvSpPr>
            <a:spLocks noGrp="1"/>
          </p:cNvSpPr>
          <p:nvPr>
            <p:ph type="subTitle" idx="1"/>
          </p:nvPr>
        </p:nvSpPr>
        <p:spPr/>
        <p:txBody>
          <a:bodyPr/>
          <a:lstStyle/>
          <a:p>
            <a:r>
              <a:rPr lang="de-DE" dirty="0"/>
              <a:t>Die Turingmaschine und ihr Erfinder im Informatikunterricht</a:t>
            </a:r>
          </a:p>
        </p:txBody>
      </p:sp>
      <p:sp>
        <p:nvSpPr>
          <p:cNvPr id="6" name="Datumsplatzhalter 5">
            <a:extLst>
              <a:ext uri="{FF2B5EF4-FFF2-40B4-BE49-F238E27FC236}">
                <a16:creationId xmlns:a16="http://schemas.microsoft.com/office/drawing/2014/main" id="{C197D280-71D2-AAF3-43D1-3D7EECBACFA9}"/>
              </a:ext>
            </a:extLst>
          </p:cNvPr>
          <p:cNvSpPr>
            <a:spLocks noGrp="1"/>
          </p:cNvSpPr>
          <p:nvPr>
            <p:ph type="dt" sz="half" idx="10"/>
          </p:nvPr>
        </p:nvSpPr>
        <p:spPr/>
        <p:txBody>
          <a:bodyPr/>
          <a:lstStyle/>
          <a:p>
            <a:fld id="{902162E3-80F9-934E-851E-BF6AA337EC80}" type="datetime1">
              <a:rPr lang="de-DE" smtClean="0"/>
              <a:t>16.10.24</a:t>
            </a:fld>
            <a:endParaRPr lang="de-DE"/>
          </a:p>
        </p:txBody>
      </p:sp>
      <p:sp>
        <p:nvSpPr>
          <p:cNvPr id="7" name="Fußzeilenplatzhalter 6">
            <a:extLst>
              <a:ext uri="{FF2B5EF4-FFF2-40B4-BE49-F238E27FC236}">
                <a16:creationId xmlns:a16="http://schemas.microsoft.com/office/drawing/2014/main" id="{A02500D9-F305-EFE6-BA42-A0EC36DD7B32}"/>
              </a:ext>
            </a:extLst>
          </p:cNvPr>
          <p:cNvSpPr>
            <a:spLocks noGrp="1"/>
          </p:cNvSpPr>
          <p:nvPr>
            <p:ph type="ftr" sz="quarter" idx="11"/>
          </p:nvPr>
        </p:nvSpPr>
        <p:spPr/>
        <p:txBody>
          <a:bodyPr/>
          <a:lstStyle/>
          <a:p>
            <a:r>
              <a:rPr lang="de-DE"/>
              <a:t>F. Davieds</a:t>
            </a:r>
            <a:endParaRPr lang="de-DE" dirty="0"/>
          </a:p>
        </p:txBody>
      </p:sp>
      <p:sp>
        <p:nvSpPr>
          <p:cNvPr id="8" name="Foliennummernplatzhalter 7">
            <a:extLst>
              <a:ext uri="{FF2B5EF4-FFF2-40B4-BE49-F238E27FC236}">
                <a16:creationId xmlns:a16="http://schemas.microsoft.com/office/drawing/2014/main" id="{91966669-77B2-9958-8A8E-1AF82DA15656}"/>
              </a:ext>
            </a:extLst>
          </p:cNvPr>
          <p:cNvSpPr>
            <a:spLocks noGrp="1"/>
          </p:cNvSpPr>
          <p:nvPr>
            <p:ph type="sldNum" sz="quarter" idx="12"/>
          </p:nvPr>
        </p:nvSpPr>
        <p:spPr/>
        <p:txBody>
          <a:bodyPr/>
          <a:lstStyle/>
          <a:p>
            <a:fld id="{A1600F66-7E24-4C22-9C22-D4A62870B948}" type="slidenum">
              <a:rPr lang="de-DE" smtClean="0"/>
              <a:t>1</a:t>
            </a:fld>
            <a:endParaRPr lang="de-DE"/>
          </a:p>
        </p:txBody>
      </p:sp>
      <p:pic>
        <p:nvPicPr>
          <p:cNvPr id="5" name="Grafik 4" descr="Ein Bild, das Cartoon, Zeichnung, Menschliches Gesicht, Darstellung enthält.&#10;&#10;Automatisch generierte Beschreibung">
            <a:extLst>
              <a:ext uri="{FF2B5EF4-FFF2-40B4-BE49-F238E27FC236}">
                <a16:creationId xmlns:a16="http://schemas.microsoft.com/office/drawing/2014/main" id="{4081D05F-8C60-53FA-67A0-F7FC5EC25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497" y="292608"/>
            <a:ext cx="2694271" cy="3950208"/>
          </a:xfrm>
          <a:prstGeom prst="rect">
            <a:avLst/>
          </a:prstGeom>
        </p:spPr>
      </p:pic>
    </p:spTree>
    <p:extLst>
      <p:ext uri="{BB962C8B-B14F-4D97-AF65-F5344CB8AC3E}">
        <p14:creationId xmlns:p14="http://schemas.microsoft.com/office/powerpoint/2010/main" val="2886037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F26E144C-628E-69DF-289A-F5DD87E94F81}"/>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55A11A7F-8794-6C91-C967-C81C5BD2C8F1}"/>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AFCE34B3-3BA8-70A6-E8D4-456383CA941B}"/>
              </a:ext>
            </a:extLst>
          </p:cNvPr>
          <p:cNvSpPr>
            <a:spLocks noGrp="1"/>
          </p:cNvSpPr>
          <p:nvPr>
            <p:ph type="sldNum" sz="quarter" idx="12"/>
          </p:nvPr>
        </p:nvSpPr>
        <p:spPr/>
        <p:txBody>
          <a:bodyPr/>
          <a:lstStyle/>
          <a:p>
            <a:fld id="{A1600F66-7E24-4C22-9C22-D4A62870B948}" type="slidenum">
              <a:rPr lang="de-DE" smtClean="0"/>
              <a:t>10</a:t>
            </a:fld>
            <a:endParaRPr lang="de-DE"/>
          </a:p>
        </p:txBody>
      </p:sp>
      <p:pic>
        <p:nvPicPr>
          <p:cNvPr id="1026" name="Picture 2" descr="Turing Machine von HUCH! – Hutter Trade">
            <a:extLst>
              <a:ext uri="{FF2B5EF4-FFF2-40B4-BE49-F238E27FC236}">
                <a16:creationId xmlns:a16="http://schemas.microsoft.com/office/drawing/2014/main" id="{BED7F9F0-F326-49DF-DD8D-643E90D93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450" y="1844130"/>
            <a:ext cx="4059001" cy="4059001"/>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descr="Ein Bild, das Uhr, Clipart, Entwurf, Design enthält.&#10;&#10;Automatisch generierte Beschreibung">
            <a:extLst>
              <a:ext uri="{FF2B5EF4-FFF2-40B4-BE49-F238E27FC236}">
                <a16:creationId xmlns:a16="http://schemas.microsoft.com/office/drawing/2014/main" id="{C4732ABD-66C0-2345-2C62-E5F9E018E0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5913" y="2252881"/>
            <a:ext cx="4854733" cy="3458601"/>
          </a:xfrm>
          <a:prstGeom prst="rect">
            <a:avLst/>
          </a:prstGeom>
        </p:spPr>
      </p:pic>
      <p:sp>
        <p:nvSpPr>
          <p:cNvPr id="8" name="Textfeld 7">
            <a:extLst>
              <a:ext uri="{FF2B5EF4-FFF2-40B4-BE49-F238E27FC236}">
                <a16:creationId xmlns:a16="http://schemas.microsoft.com/office/drawing/2014/main" id="{E9377F9A-71BD-3669-F8C9-2937C3486463}"/>
              </a:ext>
            </a:extLst>
          </p:cNvPr>
          <p:cNvSpPr txBox="1"/>
          <p:nvPr/>
        </p:nvSpPr>
        <p:spPr>
          <a:xfrm>
            <a:off x="6003657" y="3657598"/>
            <a:ext cx="590843" cy="830997"/>
          </a:xfrm>
          <a:prstGeom prst="rect">
            <a:avLst/>
          </a:prstGeom>
          <a:noFill/>
        </p:spPr>
        <p:txBody>
          <a:bodyPr wrap="square" rtlCol="0">
            <a:spAutoFit/>
          </a:bodyPr>
          <a:lstStyle/>
          <a:p>
            <a:r>
              <a:rPr lang="de-DE" sz="4800" dirty="0"/>
              <a:t>=</a:t>
            </a:r>
          </a:p>
        </p:txBody>
      </p:sp>
      <p:sp>
        <p:nvSpPr>
          <p:cNvPr id="9" name="Textfeld 8">
            <a:extLst>
              <a:ext uri="{FF2B5EF4-FFF2-40B4-BE49-F238E27FC236}">
                <a16:creationId xmlns:a16="http://schemas.microsoft.com/office/drawing/2014/main" id="{B81E2EF9-5E4C-51ED-2FDC-9E8796F92385}"/>
              </a:ext>
            </a:extLst>
          </p:cNvPr>
          <p:cNvSpPr txBox="1"/>
          <p:nvPr/>
        </p:nvSpPr>
        <p:spPr>
          <a:xfrm>
            <a:off x="6116786" y="3242099"/>
            <a:ext cx="327436" cy="830997"/>
          </a:xfrm>
          <a:prstGeom prst="rect">
            <a:avLst/>
          </a:prstGeom>
          <a:noFill/>
        </p:spPr>
        <p:txBody>
          <a:bodyPr wrap="square" rtlCol="0">
            <a:spAutoFit/>
          </a:bodyPr>
          <a:lstStyle/>
          <a:p>
            <a:r>
              <a:rPr lang="de-DE" sz="4800" dirty="0"/>
              <a:t>?</a:t>
            </a:r>
          </a:p>
        </p:txBody>
      </p:sp>
    </p:spTree>
    <p:extLst>
      <p:ext uri="{BB962C8B-B14F-4D97-AF65-F5344CB8AC3E}">
        <p14:creationId xmlns:p14="http://schemas.microsoft.com/office/powerpoint/2010/main" val="26707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43BDF-2D47-4044-2524-768242DAA8F7}"/>
              </a:ext>
            </a:extLst>
          </p:cNvPr>
          <p:cNvSpPr>
            <a:spLocks noGrp="1"/>
          </p:cNvSpPr>
          <p:nvPr>
            <p:ph type="title"/>
          </p:nvPr>
        </p:nvSpPr>
        <p:spPr/>
        <p:txBody>
          <a:bodyPr/>
          <a:lstStyle/>
          <a:p>
            <a:r>
              <a:rPr lang="de-DE" dirty="0"/>
              <a:t>Turing Maschine erarbeiten</a:t>
            </a:r>
          </a:p>
        </p:txBody>
      </p:sp>
      <p:sp>
        <p:nvSpPr>
          <p:cNvPr id="4" name="Datumsplatzhalter 3">
            <a:extLst>
              <a:ext uri="{FF2B5EF4-FFF2-40B4-BE49-F238E27FC236}">
                <a16:creationId xmlns:a16="http://schemas.microsoft.com/office/drawing/2014/main" id="{BD889110-513B-BFED-FE44-683B6341B02E}"/>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C8FC722F-B823-BD11-C509-E6F70B55717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BBC3ED27-632F-2274-FED2-C779CFCD2297}"/>
              </a:ext>
            </a:extLst>
          </p:cNvPr>
          <p:cNvSpPr>
            <a:spLocks noGrp="1"/>
          </p:cNvSpPr>
          <p:nvPr>
            <p:ph type="sldNum" sz="quarter" idx="12"/>
          </p:nvPr>
        </p:nvSpPr>
        <p:spPr/>
        <p:txBody>
          <a:bodyPr/>
          <a:lstStyle/>
          <a:p>
            <a:fld id="{A1600F66-7E24-4C22-9C22-D4A62870B948}" type="slidenum">
              <a:rPr lang="de-DE" smtClean="0"/>
              <a:t>11</a:t>
            </a:fld>
            <a:endParaRPr lang="de-DE"/>
          </a:p>
        </p:txBody>
      </p:sp>
      <p:pic>
        <p:nvPicPr>
          <p:cNvPr id="5122" name="Picture 2" descr="Rechenblatt">
            <a:extLst>
              <a:ext uri="{FF2B5EF4-FFF2-40B4-BE49-F238E27FC236}">
                <a16:creationId xmlns:a16="http://schemas.microsoft.com/office/drawing/2014/main" id="{10B0ADE7-6101-8764-A53F-ABB5F5645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95" y="2604646"/>
            <a:ext cx="2590800" cy="25781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chenblatt">
            <a:extLst>
              <a:ext uri="{FF2B5EF4-FFF2-40B4-BE49-F238E27FC236}">
                <a16:creationId xmlns:a16="http://schemas.microsoft.com/office/drawing/2014/main" id="{DDBD74DF-8742-2A2B-F289-589957246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7086" y="2566546"/>
            <a:ext cx="2590800" cy="261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92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43BDF-2D47-4044-2524-768242DAA8F7}"/>
              </a:ext>
            </a:extLst>
          </p:cNvPr>
          <p:cNvSpPr>
            <a:spLocks noGrp="1"/>
          </p:cNvSpPr>
          <p:nvPr>
            <p:ph type="title"/>
          </p:nvPr>
        </p:nvSpPr>
        <p:spPr/>
        <p:txBody>
          <a:bodyPr/>
          <a:lstStyle/>
          <a:p>
            <a:r>
              <a:rPr lang="de-DE" dirty="0"/>
              <a:t>Turing Maschine erarbeiten</a:t>
            </a:r>
          </a:p>
        </p:txBody>
      </p:sp>
      <p:sp>
        <p:nvSpPr>
          <p:cNvPr id="4" name="Datumsplatzhalter 3">
            <a:extLst>
              <a:ext uri="{FF2B5EF4-FFF2-40B4-BE49-F238E27FC236}">
                <a16:creationId xmlns:a16="http://schemas.microsoft.com/office/drawing/2014/main" id="{BD889110-513B-BFED-FE44-683B6341B02E}"/>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C8FC722F-B823-BD11-C509-E6F70B55717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BBC3ED27-632F-2274-FED2-C779CFCD2297}"/>
              </a:ext>
            </a:extLst>
          </p:cNvPr>
          <p:cNvSpPr>
            <a:spLocks noGrp="1"/>
          </p:cNvSpPr>
          <p:nvPr>
            <p:ph type="sldNum" sz="quarter" idx="12"/>
          </p:nvPr>
        </p:nvSpPr>
        <p:spPr/>
        <p:txBody>
          <a:bodyPr/>
          <a:lstStyle/>
          <a:p>
            <a:fld id="{A1600F66-7E24-4C22-9C22-D4A62870B948}" type="slidenum">
              <a:rPr lang="de-DE" smtClean="0"/>
              <a:t>12</a:t>
            </a:fld>
            <a:endParaRPr lang="de-DE"/>
          </a:p>
        </p:txBody>
      </p:sp>
      <p:pic>
        <p:nvPicPr>
          <p:cNvPr id="7170" name="Picture 2" descr="Rechenblatt">
            <a:extLst>
              <a:ext uri="{FF2B5EF4-FFF2-40B4-BE49-F238E27FC236}">
                <a16:creationId xmlns:a16="http://schemas.microsoft.com/office/drawing/2014/main" id="{B2DEF262-BB59-6EFC-D49B-49C414732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7804" y="1811726"/>
            <a:ext cx="3912719" cy="446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581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43BDF-2D47-4044-2524-768242DAA8F7}"/>
              </a:ext>
            </a:extLst>
          </p:cNvPr>
          <p:cNvSpPr>
            <a:spLocks noGrp="1"/>
          </p:cNvSpPr>
          <p:nvPr>
            <p:ph type="title"/>
          </p:nvPr>
        </p:nvSpPr>
        <p:spPr/>
        <p:txBody>
          <a:bodyPr/>
          <a:lstStyle/>
          <a:p>
            <a:r>
              <a:rPr lang="de-DE" dirty="0"/>
              <a:t>Turing Maschine erarbeiten</a:t>
            </a:r>
          </a:p>
        </p:txBody>
      </p:sp>
      <p:sp>
        <p:nvSpPr>
          <p:cNvPr id="4" name="Datumsplatzhalter 3">
            <a:extLst>
              <a:ext uri="{FF2B5EF4-FFF2-40B4-BE49-F238E27FC236}">
                <a16:creationId xmlns:a16="http://schemas.microsoft.com/office/drawing/2014/main" id="{BD889110-513B-BFED-FE44-683B6341B02E}"/>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C8FC722F-B823-BD11-C509-E6F70B55717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BBC3ED27-632F-2274-FED2-C779CFCD2297}"/>
              </a:ext>
            </a:extLst>
          </p:cNvPr>
          <p:cNvSpPr>
            <a:spLocks noGrp="1"/>
          </p:cNvSpPr>
          <p:nvPr>
            <p:ph type="sldNum" sz="quarter" idx="12"/>
          </p:nvPr>
        </p:nvSpPr>
        <p:spPr/>
        <p:txBody>
          <a:bodyPr/>
          <a:lstStyle/>
          <a:p>
            <a:fld id="{A1600F66-7E24-4C22-9C22-D4A62870B948}" type="slidenum">
              <a:rPr lang="de-DE" smtClean="0"/>
              <a:t>13</a:t>
            </a:fld>
            <a:endParaRPr lang="de-DE"/>
          </a:p>
        </p:txBody>
      </p:sp>
      <p:pic>
        <p:nvPicPr>
          <p:cNvPr id="9218" name="Picture 2" descr="Programm">
            <a:extLst>
              <a:ext uri="{FF2B5EF4-FFF2-40B4-BE49-F238E27FC236}">
                <a16:creationId xmlns:a16="http://schemas.microsoft.com/office/drawing/2014/main" id="{08C9CFE2-BE64-E43E-3A7D-BAF109143E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819" y="1604719"/>
            <a:ext cx="3576689" cy="4668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674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43BDF-2D47-4044-2524-768242DAA8F7}"/>
              </a:ext>
            </a:extLst>
          </p:cNvPr>
          <p:cNvSpPr>
            <a:spLocks noGrp="1"/>
          </p:cNvSpPr>
          <p:nvPr>
            <p:ph type="title"/>
          </p:nvPr>
        </p:nvSpPr>
        <p:spPr/>
        <p:txBody>
          <a:bodyPr/>
          <a:lstStyle/>
          <a:p>
            <a:r>
              <a:rPr lang="de-DE" dirty="0"/>
              <a:t>Turing Maschine erarbeiten</a:t>
            </a:r>
          </a:p>
        </p:txBody>
      </p:sp>
      <p:sp>
        <p:nvSpPr>
          <p:cNvPr id="4" name="Datumsplatzhalter 3">
            <a:extLst>
              <a:ext uri="{FF2B5EF4-FFF2-40B4-BE49-F238E27FC236}">
                <a16:creationId xmlns:a16="http://schemas.microsoft.com/office/drawing/2014/main" id="{BD889110-513B-BFED-FE44-683B6341B02E}"/>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C8FC722F-B823-BD11-C509-E6F70B55717E}"/>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BBC3ED27-632F-2274-FED2-C779CFCD2297}"/>
              </a:ext>
            </a:extLst>
          </p:cNvPr>
          <p:cNvSpPr>
            <a:spLocks noGrp="1"/>
          </p:cNvSpPr>
          <p:nvPr>
            <p:ph type="sldNum" sz="quarter" idx="12"/>
          </p:nvPr>
        </p:nvSpPr>
        <p:spPr/>
        <p:txBody>
          <a:bodyPr/>
          <a:lstStyle/>
          <a:p>
            <a:fld id="{A1600F66-7E24-4C22-9C22-D4A62870B948}" type="slidenum">
              <a:rPr lang="de-DE" smtClean="0"/>
              <a:t>14</a:t>
            </a:fld>
            <a:endParaRPr lang="de-DE"/>
          </a:p>
        </p:txBody>
      </p:sp>
      <p:pic>
        <p:nvPicPr>
          <p:cNvPr id="11266" name="Picture 2" descr="Welt">
            <a:extLst>
              <a:ext uri="{FF2B5EF4-FFF2-40B4-BE49-F238E27FC236}">
                <a16:creationId xmlns:a16="http://schemas.microsoft.com/office/drawing/2014/main" id="{4CFB1B2C-B3E0-973B-6A5D-B5FC94326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169" y="1940627"/>
            <a:ext cx="3799662" cy="4332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097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76F537-ABFB-07C8-24AF-851C357471A1}"/>
              </a:ext>
            </a:extLst>
          </p:cNvPr>
          <p:cNvSpPr>
            <a:spLocks noGrp="1"/>
          </p:cNvSpPr>
          <p:nvPr>
            <p:ph type="title"/>
          </p:nvPr>
        </p:nvSpPr>
        <p:spPr/>
        <p:txBody>
          <a:bodyPr/>
          <a:lstStyle/>
          <a:p>
            <a:r>
              <a:rPr lang="de-DE" dirty="0"/>
              <a:t>Präzisierung Turing Maschine</a:t>
            </a:r>
          </a:p>
        </p:txBody>
      </p:sp>
      <p:sp>
        <p:nvSpPr>
          <p:cNvPr id="4" name="Datumsplatzhalter 3">
            <a:extLst>
              <a:ext uri="{FF2B5EF4-FFF2-40B4-BE49-F238E27FC236}">
                <a16:creationId xmlns:a16="http://schemas.microsoft.com/office/drawing/2014/main" id="{14539769-B7BE-2870-FDD3-9695FEFF06B5}"/>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BD262A9D-A195-F85A-A3EC-727D7E189374}"/>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C17C7963-11B4-CBAD-0E70-963585152B2D}"/>
              </a:ext>
            </a:extLst>
          </p:cNvPr>
          <p:cNvSpPr>
            <a:spLocks noGrp="1"/>
          </p:cNvSpPr>
          <p:nvPr>
            <p:ph type="sldNum" sz="quarter" idx="12"/>
          </p:nvPr>
        </p:nvSpPr>
        <p:spPr/>
        <p:txBody>
          <a:bodyPr/>
          <a:lstStyle/>
          <a:p>
            <a:fld id="{A1600F66-7E24-4C22-9C22-D4A62870B948}" type="slidenum">
              <a:rPr lang="de-DE" smtClean="0"/>
              <a:t>15</a:t>
            </a:fld>
            <a:endParaRPr lang="de-DE"/>
          </a:p>
        </p:txBody>
      </p:sp>
      <mc:AlternateContent xmlns:mc="http://schemas.openxmlformats.org/markup-compatibility/2006" xmlns:a14="http://schemas.microsoft.com/office/drawing/2010/main">
        <mc:Choice Requires="a14">
          <p:sp>
            <p:nvSpPr>
              <p:cNvPr id="17" name="Textfeld 16">
                <a:extLst>
                  <a:ext uri="{FF2B5EF4-FFF2-40B4-BE49-F238E27FC236}">
                    <a16:creationId xmlns:a16="http://schemas.microsoft.com/office/drawing/2014/main" id="{D79BD846-C28B-7F1A-11AE-0029C7BEE803}"/>
                  </a:ext>
                </a:extLst>
              </p:cNvPr>
              <p:cNvSpPr txBox="1"/>
              <p:nvPr/>
            </p:nvSpPr>
            <p:spPr>
              <a:xfrm>
                <a:off x="1024128" y="1813810"/>
                <a:ext cx="10786872" cy="44319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de-DE" sz="2400" smtClean="0"/>
                        <m:t>TM</m:t>
                      </m:r>
                      <m:r>
                        <m:rPr>
                          <m:nor/>
                        </m:rPr>
                        <a:rPr lang="de-DE" sz="2400" smtClean="0"/>
                        <m:t> = (</m:t>
                      </m:r>
                      <m:r>
                        <m:rPr>
                          <m:nor/>
                        </m:rPr>
                        <a:rPr lang="de-DE" sz="2400" smtClean="0"/>
                        <m:t>X</m:t>
                      </m:r>
                      <m:r>
                        <m:rPr>
                          <m:nor/>
                        </m:rPr>
                        <a:rPr lang="de-DE" sz="2400" smtClean="0"/>
                        <m:t>, </m:t>
                      </m:r>
                      <m:r>
                        <m:rPr>
                          <m:nor/>
                        </m:rPr>
                        <a:rPr lang="de-DE" sz="2400" smtClean="0"/>
                        <m:t>Z</m:t>
                      </m:r>
                      <m:r>
                        <m:rPr>
                          <m:nor/>
                        </m:rPr>
                        <a:rPr lang="de-DE" sz="2400" smtClean="0"/>
                        <m:t>, </m:t>
                      </m:r>
                      <m:r>
                        <m:rPr>
                          <m:nor/>
                        </m:rPr>
                        <a:rPr lang="el-GR" sz="2400" smtClean="0"/>
                        <m:t>Γ</m:t>
                      </m:r>
                      <m:r>
                        <m:rPr>
                          <m:nor/>
                        </m:rPr>
                        <a:rPr lang="el-GR" sz="2400" smtClean="0"/>
                        <m:t>, </m:t>
                      </m:r>
                      <m:r>
                        <m:rPr>
                          <m:nor/>
                        </m:rPr>
                        <a:rPr lang="el-GR" sz="2400" smtClean="0"/>
                        <m:t>δ</m:t>
                      </m:r>
                      <m:r>
                        <m:rPr>
                          <m:nor/>
                        </m:rPr>
                        <a:rPr lang="el-GR" sz="2400" smtClean="0"/>
                        <m:t>, </m:t>
                      </m:r>
                      <m:sSub>
                        <m:sSubPr>
                          <m:ctrlPr>
                            <a:rPr lang="el-GR" sz="2400" i="1" smtClean="0">
                              <a:latin typeface="Cambria Math" panose="02040503050406030204" pitchFamily="18" charset="0"/>
                            </a:rPr>
                          </m:ctrlPr>
                        </m:sSubPr>
                        <m:e>
                          <m:r>
                            <a:rPr lang="de-DE" sz="2400" b="0" i="1" smtClean="0">
                              <a:latin typeface="Cambria Math" panose="02040503050406030204" pitchFamily="18" charset="0"/>
                            </a:rPr>
                            <m:t>𝑧</m:t>
                          </m:r>
                        </m:e>
                        <m:sub>
                          <m:r>
                            <a:rPr lang="de-DE" sz="2400" b="0" i="1" smtClean="0">
                              <a:latin typeface="Cambria Math" panose="02040503050406030204" pitchFamily="18" charset="0"/>
                            </a:rPr>
                            <m:t>0</m:t>
                          </m:r>
                        </m:sub>
                      </m:sSub>
                      <m:r>
                        <m:rPr>
                          <m:nor/>
                        </m:rPr>
                        <a:rPr lang="de-DE" sz="2400"/>
                        <m:t>, $, </m:t>
                      </m:r>
                      <m:sSub>
                        <m:sSubPr>
                          <m:ctrlPr>
                            <a:rPr lang="de-DE" sz="2400" i="1" smtClean="0">
                              <a:latin typeface="Cambria Math" panose="02040503050406030204" pitchFamily="18" charset="0"/>
                            </a:rPr>
                          </m:ctrlPr>
                        </m:sSubPr>
                        <m:e>
                          <m:r>
                            <a:rPr lang="de-DE" sz="2400" b="0" i="1" smtClean="0">
                              <a:latin typeface="Cambria Math" panose="02040503050406030204" pitchFamily="18" charset="0"/>
                            </a:rPr>
                            <m:t>𝑍</m:t>
                          </m:r>
                        </m:e>
                        <m:sub>
                          <m:r>
                            <a:rPr lang="de-DE" sz="2400" b="0" i="1" smtClean="0">
                              <a:latin typeface="Cambria Math" panose="02040503050406030204" pitchFamily="18" charset="0"/>
                            </a:rPr>
                            <m:t>𝐸</m:t>
                          </m:r>
                        </m:sub>
                      </m:sSub>
                      <m:r>
                        <m:rPr>
                          <m:nor/>
                        </m:rPr>
                        <a:rPr lang="de-DE" sz="2400"/>
                        <m:t>)</m:t>
                      </m:r>
                    </m:oMath>
                  </m:oMathPara>
                </a14:m>
                <a:endParaRPr lang="de-DE" sz="2400" dirty="0"/>
              </a:p>
              <a:p>
                <a:pPr marL="342900" indent="-342900" algn="l">
                  <a:buFont typeface="Arial" panose="020B0604020202020204" pitchFamily="34" charset="0"/>
                  <a:buChar char="•"/>
                </a:pPr>
                <a:r>
                  <a:rPr lang="de-DE" sz="2400" b="0" i="0" dirty="0">
                    <a:solidFill>
                      <a:srgbClr val="434343"/>
                    </a:solidFill>
                    <a:effectLst/>
                  </a:rPr>
                  <a:t>Z eine nichtleere, endliche Menge von </a:t>
                </a:r>
                <a:r>
                  <a:rPr lang="de-DE" sz="2400" b="1" i="0" dirty="0">
                    <a:solidFill>
                      <a:srgbClr val="B82929"/>
                    </a:solidFill>
                    <a:effectLst/>
                  </a:rPr>
                  <a:t>Zuständen</a:t>
                </a:r>
                <a:endParaRPr lang="de-DE" sz="2400" b="0" i="0" dirty="0">
                  <a:solidFill>
                    <a:srgbClr val="434343"/>
                  </a:solidFill>
                  <a:effectLst/>
                </a:endParaRPr>
              </a:p>
              <a:p>
                <a:pPr marL="342900" indent="-342900" algn="l">
                  <a:buFont typeface="Arial" panose="020B0604020202020204" pitchFamily="34" charset="0"/>
                  <a:buChar char="•"/>
                </a:pPr>
                <a:r>
                  <a:rPr lang="de-DE" sz="2400" b="0" i="0" dirty="0">
                    <a:solidFill>
                      <a:srgbClr val="434343"/>
                    </a:solidFill>
                    <a:effectLst/>
                  </a:rPr>
                  <a:t>X eine nichtleere, endliche Menge von </a:t>
                </a:r>
                <a:r>
                  <a:rPr lang="de-DE" sz="2400" b="1" i="0" dirty="0">
                    <a:solidFill>
                      <a:srgbClr val="B82929"/>
                    </a:solidFill>
                    <a:effectLst/>
                  </a:rPr>
                  <a:t>Eingabesymbolen</a:t>
                </a:r>
                <a:r>
                  <a:rPr lang="de-DE" sz="2400" b="0" i="0" dirty="0">
                    <a:solidFill>
                      <a:srgbClr val="434343"/>
                    </a:solidFill>
                    <a:effectLst/>
                  </a:rPr>
                  <a:t>, die das Symbol $ (für ein leeres Feld) nicht enthält</a:t>
                </a:r>
              </a:p>
              <a:p>
                <a:pPr marL="342900" indent="-342900" algn="l">
                  <a:buFont typeface="Arial" panose="020B0604020202020204" pitchFamily="34" charset="0"/>
                  <a:buChar char="•"/>
                </a:pPr>
                <a:r>
                  <a:rPr lang="de-DE" sz="2400" b="0" i="0" dirty="0">
                    <a:solidFill>
                      <a:srgbClr val="434343"/>
                    </a:solidFill>
                    <a:effectLst/>
                  </a:rPr>
                  <a:t> </a:t>
                </a:r>
                <a14:m>
                  <m:oMath xmlns:m="http://schemas.openxmlformats.org/officeDocument/2006/math">
                    <m:r>
                      <m:rPr>
                        <m:nor/>
                      </m:rPr>
                      <a:rPr lang="el-GR" sz="2400" smtClean="0"/>
                      <m:t>Γ</m:t>
                    </m:r>
                  </m:oMath>
                </a14:m>
                <a:r>
                  <a:rPr lang="de-DE" sz="2400" b="0" i="0" dirty="0">
                    <a:solidFill>
                      <a:srgbClr val="434343"/>
                    </a:solidFill>
                    <a:effectLst/>
                  </a:rPr>
                  <a:t> eine nichtleere, endliche Menge von </a:t>
                </a:r>
                <a:r>
                  <a:rPr lang="de-DE" sz="2400" b="1" i="0" dirty="0">
                    <a:solidFill>
                      <a:srgbClr val="B82929"/>
                    </a:solidFill>
                    <a:effectLst/>
                  </a:rPr>
                  <a:t>Bandsymbolen</a:t>
                </a:r>
                <a:r>
                  <a:rPr lang="de-DE" sz="2400" b="0" i="0" dirty="0">
                    <a:solidFill>
                      <a:srgbClr val="434343"/>
                    </a:solidFill>
                    <a:effectLst/>
                  </a:rPr>
                  <a:t>, die alle Eingabesymbole, gegebenenfalls weitere Hilfssymbole und das Symbol $ für ein leeres Feld enthält</a:t>
                </a:r>
              </a:p>
              <a:p>
                <a:pPr marL="342900" indent="-342900" algn="l">
                  <a:buFont typeface="Arial" panose="020B0604020202020204" pitchFamily="34" charset="0"/>
                  <a:buChar char="•"/>
                </a:pPr>
                <a14:m>
                  <m:oMath xmlns:m="http://schemas.openxmlformats.org/officeDocument/2006/math">
                    <m:r>
                      <m:rPr>
                        <m:nor/>
                      </m:rPr>
                      <a:rPr lang="el-GR" sz="2400" smtClean="0"/>
                      <m:t>δ</m:t>
                    </m:r>
                    <m:r>
                      <a:rPr lang="el-GR" sz="2400" i="1" smtClean="0">
                        <a:latin typeface="Cambria Math" panose="02040503050406030204" pitchFamily="18" charset="0"/>
                      </a:rPr>
                      <m:t> </m:t>
                    </m:r>
                  </m:oMath>
                </a14:m>
                <a:r>
                  <a:rPr lang="de-DE" sz="2400" b="0" i="0" dirty="0">
                    <a:solidFill>
                      <a:srgbClr val="434343"/>
                    </a:solidFill>
                    <a:effectLst/>
                  </a:rPr>
                  <a:t> eine </a:t>
                </a:r>
                <a:r>
                  <a:rPr lang="de-DE" sz="2400" b="1" i="0" dirty="0">
                    <a:solidFill>
                      <a:srgbClr val="B82929"/>
                    </a:solidFill>
                    <a:effectLst/>
                  </a:rPr>
                  <a:t>Überführungsfunktion</a:t>
                </a:r>
                <a:r>
                  <a:rPr lang="de-DE" sz="2400" b="0" i="0" dirty="0">
                    <a:solidFill>
                      <a:srgbClr val="434343"/>
                    </a:solidFill>
                    <a:effectLst/>
                  </a:rPr>
                  <a:t>, die dem aktuellem Zustand in Abhängigkeit von einem gelesenen Symbol den Folgezustand zuordnet, zudem das zu schreibende Symbol und die Bewegung des Lese-Schreibkopfes festlegt</a:t>
                </a:r>
              </a:p>
              <a:p>
                <a:pPr marL="342900" indent="-342900" algn="l">
                  <a:buFont typeface="Arial" panose="020B0604020202020204" pitchFamily="34" charset="0"/>
                  <a:buChar char="•"/>
                </a:pPr>
                <a14:m>
                  <m:oMath xmlns:m="http://schemas.openxmlformats.org/officeDocument/2006/math">
                    <m:sSub>
                      <m:sSubPr>
                        <m:ctrlPr>
                          <a:rPr lang="el-GR" sz="2400" i="1" smtClean="0">
                            <a:latin typeface="Cambria Math" panose="02040503050406030204" pitchFamily="18" charset="0"/>
                          </a:rPr>
                        </m:ctrlPr>
                      </m:sSubPr>
                      <m:e>
                        <m:r>
                          <a:rPr lang="de-DE" sz="2400" b="0" i="1" smtClean="0">
                            <a:latin typeface="Cambria Math" panose="02040503050406030204" pitchFamily="18" charset="0"/>
                          </a:rPr>
                          <m:t>𝑧</m:t>
                        </m:r>
                      </m:e>
                      <m:sub>
                        <m:r>
                          <a:rPr lang="de-DE" sz="2400" b="0" i="1" smtClean="0">
                            <a:latin typeface="Cambria Math" panose="02040503050406030204" pitchFamily="18" charset="0"/>
                          </a:rPr>
                          <m:t>0</m:t>
                        </m:r>
                      </m:sub>
                    </m:sSub>
                    <m:r>
                      <a:rPr lang="de-DE" sz="2400" b="0" i="1" smtClean="0">
                        <a:latin typeface="Cambria Math" panose="02040503050406030204" pitchFamily="18" charset="0"/>
                      </a:rPr>
                      <m:t> </m:t>
                    </m:r>
                  </m:oMath>
                </a14:m>
                <a:r>
                  <a:rPr lang="de-DE" sz="2400" b="0" i="0" dirty="0">
                    <a:solidFill>
                      <a:srgbClr val="434343"/>
                    </a:solidFill>
                    <a:effectLst/>
                  </a:rPr>
                  <a:t>einen ausgezeichneten Zustand - den </a:t>
                </a:r>
                <a:r>
                  <a:rPr lang="de-DE" sz="2400" b="1" i="0" dirty="0">
                    <a:solidFill>
                      <a:srgbClr val="B82929"/>
                    </a:solidFill>
                    <a:effectLst/>
                  </a:rPr>
                  <a:t>Anfangszustand</a:t>
                </a:r>
                <a:r>
                  <a:rPr lang="de-DE" sz="2400" b="0" i="0" dirty="0">
                    <a:solidFill>
                      <a:srgbClr val="434343"/>
                    </a:solidFill>
                    <a:effectLst/>
                  </a:rPr>
                  <a:t> -</a:t>
                </a:r>
              </a:p>
              <a:p>
                <a:pPr marL="342900" indent="-342900" algn="l">
                  <a:buFont typeface="Arial" panose="020B0604020202020204" pitchFamily="34" charset="0"/>
                  <a:buChar char="•"/>
                </a:pPr>
                <a14:m>
                  <m:oMath xmlns:m="http://schemas.openxmlformats.org/officeDocument/2006/math">
                    <m:sSub>
                      <m:sSubPr>
                        <m:ctrlPr>
                          <a:rPr lang="de-DE" sz="2400" i="1" smtClean="0">
                            <a:latin typeface="Cambria Math" panose="02040503050406030204" pitchFamily="18" charset="0"/>
                          </a:rPr>
                        </m:ctrlPr>
                      </m:sSubPr>
                      <m:e>
                        <m:r>
                          <a:rPr lang="de-DE" sz="2400" b="0" i="1" smtClean="0">
                            <a:latin typeface="Cambria Math" panose="02040503050406030204" pitchFamily="18" charset="0"/>
                          </a:rPr>
                          <m:t>𝑍</m:t>
                        </m:r>
                      </m:e>
                      <m:sub>
                        <m:r>
                          <a:rPr lang="de-DE" sz="2400" b="0" i="1" smtClean="0">
                            <a:latin typeface="Cambria Math" panose="02040503050406030204" pitchFamily="18" charset="0"/>
                          </a:rPr>
                          <m:t>𝐸</m:t>
                        </m:r>
                      </m:sub>
                    </m:sSub>
                    <m:r>
                      <a:rPr lang="de-DE" sz="2400" b="0" i="1" smtClean="0">
                        <a:latin typeface="Cambria Math" panose="02040503050406030204" pitchFamily="18" charset="0"/>
                      </a:rPr>
                      <m:t> </m:t>
                    </m:r>
                  </m:oMath>
                </a14:m>
                <a:r>
                  <a:rPr lang="de-DE" sz="2400" b="0" i="0" dirty="0">
                    <a:solidFill>
                      <a:srgbClr val="434343"/>
                    </a:solidFill>
                    <a:effectLst/>
                  </a:rPr>
                  <a:t> eine Menge von </a:t>
                </a:r>
                <a:r>
                  <a:rPr lang="de-DE" sz="2400" b="1" i="0" dirty="0">
                    <a:solidFill>
                      <a:srgbClr val="B82929"/>
                    </a:solidFill>
                    <a:effectLst/>
                  </a:rPr>
                  <a:t>Endzuständen</a:t>
                </a:r>
                <a:endParaRPr lang="de-DE" sz="2400" b="0" i="0" dirty="0">
                  <a:solidFill>
                    <a:srgbClr val="434343"/>
                  </a:solidFill>
                  <a:effectLst/>
                </a:endParaRPr>
              </a:p>
              <a:p>
                <a:endParaRPr lang="de-DE" dirty="0"/>
              </a:p>
            </p:txBody>
          </p:sp>
        </mc:Choice>
        <mc:Fallback xmlns="">
          <p:sp>
            <p:nvSpPr>
              <p:cNvPr id="17" name="Textfeld 16">
                <a:extLst>
                  <a:ext uri="{FF2B5EF4-FFF2-40B4-BE49-F238E27FC236}">
                    <a16:creationId xmlns:a16="http://schemas.microsoft.com/office/drawing/2014/main" id="{D79BD846-C28B-7F1A-11AE-0029C7BEE803}"/>
                  </a:ext>
                </a:extLst>
              </p:cNvPr>
              <p:cNvSpPr txBox="1">
                <a:spLocks noRot="1" noChangeAspect="1" noMove="1" noResize="1" noEditPoints="1" noAdjustHandles="1" noChangeArrowheads="1" noChangeShapeType="1" noTextEdit="1"/>
              </p:cNvSpPr>
              <p:nvPr/>
            </p:nvSpPr>
            <p:spPr>
              <a:xfrm>
                <a:off x="1024128" y="1813810"/>
                <a:ext cx="10786872" cy="4431983"/>
              </a:xfrm>
              <a:prstGeom prst="rect">
                <a:avLst/>
              </a:prstGeom>
              <a:blipFill>
                <a:blip r:embed="rId3"/>
                <a:stretch>
                  <a:fillRect l="-823" t="-857" r="-588"/>
                </a:stretch>
              </a:blipFill>
            </p:spPr>
            <p:txBody>
              <a:bodyPr/>
              <a:lstStyle/>
              <a:p>
                <a:r>
                  <a:rPr lang="de-DE">
                    <a:noFill/>
                  </a:rPr>
                  <a:t> </a:t>
                </a:r>
              </a:p>
            </p:txBody>
          </p:sp>
        </mc:Fallback>
      </mc:AlternateContent>
      <p:sp>
        <p:nvSpPr>
          <p:cNvPr id="31" name="AutoShape 25" descr="{\displaystyle M=(Q,\Sigma ,\Gamma ,\delta ,q_{0},\square ,F)}">
            <a:extLst>
              <a:ext uri="{FF2B5EF4-FFF2-40B4-BE49-F238E27FC236}">
                <a16:creationId xmlns:a16="http://schemas.microsoft.com/office/drawing/2014/main" id="{E44CD060-4F01-29B7-84C1-DE28D8E378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814815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76F537-ABFB-07C8-24AF-851C357471A1}"/>
              </a:ext>
            </a:extLst>
          </p:cNvPr>
          <p:cNvSpPr>
            <a:spLocks noGrp="1"/>
          </p:cNvSpPr>
          <p:nvPr>
            <p:ph type="title"/>
          </p:nvPr>
        </p:nvSpPr>
        <p:spPr/>
        <p:txBody>
          <a:bodyPr/>
          <a:lstStyle/>
          <a:p>
            <a:r>
              <a:rPr lang="de-DE" dirty="0"/>
              <a:t>Turing Maschine</a:t>
            </a:r>
          </a:p>
        </p:txBody>
      </p:sp>
      <p:sp>
        <p:nvSpPr>
          <p:cNvPr id="4" name="Datumsplatzhalter 3">
            <a:extLst>
              <a:ext uri="{FF2B5EF4-FFF2-40B4-BE49-F238E27FC236}">
                <a16:creationId xmlns:a16="http://schemas.microsoft.com/office/drawing/2014/main" id="{14539769-B7BE-2870-FDD3-9695FEFF06B5}"/>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BD262A9D-A195-F85A-A3EC-727D7E189374}"/>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C17C7963-11B4-CBAD-0E70-963585152B2D}"/>
              </a:ext>
            </a:extLst>
          </p:cNvPr>
          <p:cNvSpPr>
            <a:spLocks noGrp="1"/>
          </p:cNvSpPr>
          <p:nvPr>
            <p:ph type="sldNum" sz="quarter" idx="12"/>
          </p:nvPr>
        </p:nvSpPr>
        <p:spPr/>
        <p:txBody>
          <a:bodyPr/>
          <a:lstStyle/>
          <a:p>
            <a:fld id="{A1600F66-7E24-4C22-9C22-D4A62870B948}" type="slidenum">
              <a:rPr lang="de-DE" smtClean="0"/>
              <a:t>16</a:t>
            </a:fld>
            <a:endParaRPr lang="de-DE"/>
          </a:p>
        </p:txBody>
      </p:sp>
      <p:pic>
        <p:nvPicPr>
          <p:cNvPr id="10" name="Grafik 9" descr="Ein Bild, das Text, Screenshot, Diagramm, Schrift enthält.&#10;&#10;Automatisch generierte Beschreibung">
            <a:extLst>
              <a:ext uri="{FF2B5EF4-FFF2-40B4-BE49-F238E27FC236}">
                <a16:creationId xmlns:a16="http://schemas.microsoft.com/office/drawing/2014/main" id="{402B8A2F-0A22-5929-3BA4-77F44AC43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7964" y="2084832"/>
            <a:ext cx="7772400" cy="3609653"/>
          </a:xfrm>
          <a:prstGeom prst="rect">
            <a:avLst/>
          </a:prstGeom>
        </p:spPr>
      </p:pic>
    </p:spTree>
    <p:extLst>
      <p:ext uri="{BB962C8B-B14F-4D97-AF65-F5344CB8AC3E}">
        <p14:creationId xmlns:p14="http://schemas.microsoft.com/office/powerpoint/2010/main" val="1886247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52D98B-55A8-5266-21A0-380A4D190A3A}"/>
              </a:ext>
            </a:extLst>
          </p:cNvPr>
          <p:cNvSpPr>
            <a:spLocks noGrp="1"/>
          </p:cNvSpPr>
          <p:nvPr>
            <p:ph type="title"/>
          </p:nvPr>
        </p:nvSpPr>
        <p:spPr/>
        <p:txBody>
          <a:bodyPr/>
          <a:lstStyle/>
          <a:p>
            <a:r>
              <a:rPr lang="de-DE" dirty="0"/>
              <a:t>Turing Maschine Simulation</a:t>
            </a:r>
          </a:p>
        </p:txBody>
      </p:sp>
      <p:sp>
        <p:nvSpPr>
          <p:cNvPr id="4" name="Datumsplatzhalter 3">
            <a:extLst>
              <a:ext uri="{FF2B5EF4-FFF2-40B4-BE49-F238E27FC236}">
                <a16:creationId xmlns:a16="http://schemas.microsoft.com/office/drawing/2014/main" id="{2FF62D5B-4F7E-A47F-E98F-7A830ECABF25}"/>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AD03CEDF-D1BA-2563-007F-3367C2EA045F}"/>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70FCCA0F-083E-7255-25BE-B8DF81E5EE5E}"/>
              </a:ext>
            </a:extLst>
          </p:cNvPr>
          <p:cNvSpPr>
            <a:spLocks noGrp="1"/>
          </p:cNvSpPr>
          <p:nvPr>
            <p:ph type="sldNum" sz="quarter" idx="12"/>
          </p:nvPr>
        </p:nvSpPr>
        <p:spPr/>
        <p:txBody>
          <a:bodyPr/>
          <a:lstStyle/>
          <a:p>
            <a:fld id="{A1600F66-7E24-4C22-9C22-D4A62870B948}" type="slidenum">
              <a:rPr lang="de-DE" smtClean="0"/>
              <a:t>17</a:t>
            </a:fld>
            <a:endParaRPr lang="de-DE"/>
          </a:p>
        </p:txBody>
      </p:sp>
      <p:pic>
        <p:nvPicPr>
          <p:cNvPr id="10" name="Grafik 9" descr="Ein Bild, das Screenshot, Text, Diagramm, Design enthält.&#10;&#10;Automatisch generierte Beschreibung">
            <a:extLst>
              <a:ext uri="{FF2B5EF4-FFF2-40B4-BE49-F238E27FC236}">
                <a16:creationId xmlns:a16="http://schemas.microsoft.com/office/drawing/2014/main" id="{58E1E575-B5A2-1144-0B8D-260806CBE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498" y="1896306"/>
            <a:ext cx="11571502" cy="4574398"/>
          </a:xfrm>
          <a:prstGeom prst="rect">
            <a:avLst/>
          </a:prstGeom>
        </p:spPr>
      </p:pic>
      <p:sp>
        <p:nvSpPr>
          <p:cNvPr id="11" name="Textfeld 10">
            <a:extLst>
              <a:ext uri="{FF2B5EF4-FFF2-40B4-BE49-F238E27FC236}">
                <a16:creationId xmlns:a16="http://schemas.microsoft.com/office/drawing/2014/main" id="{76614190-6CCC-2BD1-5A79-9B1B19E45B32}"/>
              </a:ext>
            </a:extLst>
          </p:cNvPr>
          <p:cNvSpPr txBox="1"/>
          <p:nvPr/>
        </p:nvSpPr>
        <p:spPr>
          <a:xfrm>
            <a:off x="7590364" y="286654"/>
            <a:ext cx="4362138" cy="954107"/>
          </a:xfrm>
          <a:prstGeom prst="rect">
            <a:avLst/>
          </a:prstGeom>
          <a:noFill/>
        </p:spPr>
        <p:txBody>
          <a:bodyPr wrap="square" rtlCol="0">
            <a:spAutoFit/>
          </a:bodyPr>
          <a:lstStyle/>
          <a:p>
            <a:r>
              <a:rPr lang="de-DE" sz="2800" dirty="0">
                <a:hlinkClick r:id="rId4"/>
              </a:rPr>
              <a:t>https://turing.iem.thm.de/</a:t>
            </a:r>
            <a:endParaRPr lang="de-DE" sz="2800" dirty="0"/>
          </a:p>
          <a:p>
            <a:endParaRPr lang="de-DE" sz="2800" dirty="0"/>
          </a:p>
        </p:txBody>
      </p:sp>
      <p:sp>
        <p:nvSpPr>
          <p:cNvPr id="13" name="Freeform 4">
            <a:extLst>
              <a:ext uri="{FF2B5EF4-FFF2-40B4-BE49-F238E27FC236}">
                <a16:creationId xmlns:a16="http://schemas.microsoft.com/office/drawing/2014/main" id="{D31C5783-8EF6-CD84-E2B7-A0FDF8B13E71}"/>
              </a:ext>
            </a:extLst>
          </p:cNvPr>
          <p:cNvSpPr/>
          <p:nvPr/>
        </p:nvSpPr>
        <p:spPr>
          <a:xfrm rot="13971676">
            <a:off x="8075635" y="1356392"/>
            <a:ext cx="1043687" cy="365863"/>
          </a:xfrm>
          <a:custGeom>
            <a:avLst/>
            <a:gdLst/>
            <a:ahLst/>
            <a:cxnLst/>
            <a:rect l="l" t="t" r="r" b="b"/>
            <a:pathLst>
              <a:path w="3204742" h="845251">
                <a:moveTo>
                  <a:pt x="0" y="0"/>
                </a:moveTo>
                <a:lnTo>
                  <a:pt x="3204742" y="0"/>
                </a:lnTo>
                <a:lnTo>
                  <a:pt x="3204742" y="845250"/>
                </a:lnTo>
                <a:lnTo>
                  <a:pt x="0" y="8452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de-DE"/>
          </a:p>
        </p:txBody>
      </p:sp>
    </p:spTree>
    <p:extLst>
      <p:ext uri="{BB962C8B-B14F-4D97-AF65-F5344CB8AC3E}">
        <p14:creationId xmlns:p14="http://schemas.microsoft.com/office/powerpoint/2010/main" val="131646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B104B1-599A-D9CC-08FD-8864C52940E0}"/>
              </a:ext>
            </a:extLst>
          </p:cNvPr>
          <p:cNvSpPr>
            <a:spLocks noGrp="1"/>
          </p:cNvSpPr>
          <p:nvPr>
            <p:ph type="title"/>
          </p:nvPr>
        </p:nvSpPr>
        <p:spPr/>
        <p:txBody>
          <a:bodyPr/>
          <a:lstStyle/>
          <a:p>
            <a:r>
              <a:rPr lang="de-DE" dirty="0"/>
              <a:t>Turing Maschine Rollenspiel</a:t>
            </a:r>
          </a:p>
        </p:txBody>
      </p:sp>
      <p:sp>
        <p:nvSpPr>
          <p:cNvPr id="4" name="Datumsplatzhalter 3">
            <a:extLst>
              <a:ext uri="{FF2B5EF4-FFF2-40B4-BE49-F238E27FC236}">
                <a16:creationId xmlns:a16="http://schemas.microsoft.com/office/drawing/2014/main" id="{095E702E-40EF-1956-3C9E-F5669D238704}"/>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42B16A45-4206-B102-3F15-29D4EE9D410B}"/>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19A25337-B21B-C6D2-BF68-23E9EB145DDB}"/>
              </a:ext>
            </a:extLst>
          </p:cNvPr>
          <p:cNvSpPr>
            <a:spLocks noGrp="1"/>
          </p:cNvSpPr>
          <p:nvPr>
            <p:ph type="sldNum" sz="quarter" idx="12"/>
          </p:nvPr>
        </p:nvSpPr>
        <p:spPr/>
        <p:txBody>
          <a:bodyPr/>
          <a:lstStyle/>
          <a:p>
            <a:fld id="{A1600F66-7E24-4C22-9C22-D4A62870B948}" type="slidenum">
              <a:rPr lang="de-DE" smtClean="0"/>
              <a:t>18</a:t>
            </a:fld>
            <a:endParaRPr lang="de-DE"/>
          </a:p>
        </p:txBody>
      </p:sp>
      <p:pic>
        <p:nvPicPr>
          <p:cNvPr id="7" name="Grafik 6" descr="Ein Bild, das Uhr, Clipart, Entwurf, Design enthält.&#10;&#10;Automatisch generierte Beschreibung">
            <a:extLst>
              <a:ext uri="{FF2B5EF4-FFF2-40B4-BE49-F238E27FC236}">
                <a16:creationId xmlns:a16="http://schemas.microsoft.com/office/drawing/2014/main" id="{88D6B323-2061-3F29-D8D7-31AAE5690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3453" y="1938088"/>
            <a:ext cx="5345094" cy="3807943"/>
          </a:xfrm>
          <a:prstGeom prst="rect">
            <a:avLst/>
          </a:prstGeom>
        </p:spPr>
      </p:pic>
    </p:spTree>
    <p:extLst>
      <p:ext uri="{BB962C8B-B14F-4D97-AF65-F5344CB8AC3E}">
        <p14:creationId xmlns:p14="http://schemas.microsoft.com/office/powerpoint/2010/main" val="2329467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9DA6EA-9838-2DEB-37A7-001DB9D1398D}"/>
              </a:ext>
            </a:extLst>
          </p:cNvPr>
          <p:cNvSpPr>
            <a:spLocks noGrp="1"/>
          </p:cNvSpPr>
          <p:nvPr>
            <p:ph type="title"/>
          </p:nvPr>
        </p:nvSpPr>
        <p:spPr/>
        <p:txBody>
          <a:bodyPr/>
          <a:lstStyle/>
          <a:p>
            <a:r>
              <a:rPr lang="de-DE" dirty="0"/>
              <a:t>Turing Maschine = realer </a:t>
            </a:r>
            <a:r>
              <a:rPr lang="de-DE" dirty="0" err="1"/>
              <a:t>COmputer</a:t>
            </a:r>
            <a:endParaRPr lang="de-DE" dirty="0"/>
          </a:p>
        </p:txBody>
      </p:sp>
      <p:sp>
        <p:nvSpPr>
          <p:cNvPr id="4" name="Datumsplatzhalter 3">
            <a:extLst>
              <a:ext uri="{FF2B5EF4-FFF2-40B4-BE49-F238E27FC236}">
                <a16:creationId xmlns:a16="http://schemas.microsoft.com/office/drawing/2014/main" id="{B633012A-889E-D470-BEF7-3D7DC98D25C8}"/>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F2CFEDB8-96E3-D4F8-FB7F-4C35D5315787}"/>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F75A5E4A-4259-4CE0-0BC9-638FA60FCE1E}"/>
              </a:ext>
            </a:extLst>
          </p:cNvPr>
          <p:cNvSpPr>
            <a:spLocks noGrp="1"/>
          </p:cNvSpPr>
          <p:nvPr>
            <p:ph type="sldNum" sz="quarter" idx="12"/>
          </p:nvPr>
        </p:nvSpPr>
        <p:spPr/>
        <p:txBody>
          <a:bodyPr/>
          <a:lstStyle/>
          <a:p>
            <a:fld id="{A1600F66-7E24-4C22-9C22-D4A62870B948}" type="slidenum">
              <a:rPr lang="de-DE" smtClean="0"/>
              <a:t>19</a:t>
            </a:fld>
            <a:endParaRPr lang="de-DE"/>
          </a:p>
        </p:txBody>
      </p:sp>
      <p:pic>
        <p:nvPicPr>
          <p:cNvPr id="12290" name="Picture 2" descr="Black Box">
            <a:extLst>
              <a:ext uri="{FF2B5EF4-FFF2-40B4-BE49-F238E27FC236}">
                <a16:creationId xmlns:a16="http://schemas.microsoft.com/office/drawing/2014/main" id="{53E7CC91-F41E-C44E-9572-EB0353612E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424" y="2816381"/>
            <a:ext cx="6009695" cy="2475147"/>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Black Box">
            <a:extLst>
              <a:ext uri="{FF2B5EF4-FFF2-40B4-BE49-F238E27FC236}">
                <a16:creationId xmlns:a16="http://schemas.microsoft.com/office/drawing/2014/main" id="{7C1FE0F1-7FCA-9665-B152-A47409D4EA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3119" y="2816381"/>
            <a:ext cx="6009308" cy="2233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60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AFA5E2-00D2-332F-9513-0A75688C765D}"/>
              </a:ext>
            </a:extLst>
          </p:cNvPr>
          <p:cNvSpPr>
            <a:spLocks noGrp="1"/>
          </p:cNvSpPr>
          <p:nvPr>
            <p:ph type="title"/>
          </p:nvPr>
        </p:nvSpPr>
        <p:spPr/>
        <p:txBody>
          <a:bodyPr/>
          <a:lstStyle/>
          <a:p>
            <a:r>
              <a:rPr lang="de-DE" dirty="0"/>
              <a:t>Warum Haben sie sich für diesen Workshop entschieden?</a:t>
            </a:r>
          </a:p>
        </p:txBody>
      </p:sp>
      <p:sp>
        <p:nvSpPr>
          <p:cNvPr id="3" name="Inhaltsplatzhalter 2">
            <a:extLst>
              <a:ext uri="{FF2B5EF4-FFF2-40B4-BE49-F238E27FC236}">
                <a16:creationId xmlns:a16="http://schemas.microsoft.com/office/drawing/2014/main" id="{6DF11CE9-9A94-AC3A-FF18-FD541D7ECE60}"/>
              </a:ext>
            </a:extLst>
          </p:cNvPr>
          <p:cNvSpPr>
            <a:spLocks noGrp="1"/>
          </p:cNvSpPr>
          <p:nvPr>
            <p:ph idx="1"/>
          </p:nvPr>
        </p:nvSpPr>
        <p:spPr/>
        <p:txBody>
          <a:bodyPr/>
          <a:lstStyle/>
          <a:p>
            <a:r>
              <a:rPr lang="de-DE" dirty="0"/>
              <a:t>Wer unterrichtet gerade in der Oberstufe?</a:t>
            </a:r>
          </a:p>
          <a:p>
            <a:r>
              <a:rPr lang="de-DE" dirty="0"/>
              <a:t>Wie haben sie das Thema Turing Maschine bisher unterrichtet?</a:t>
            </a:r>
          </a:p>
        </p:txBody>
      </p:sp>
      <p:sp>
        <p:nvSpPr>
          <p:cNvPr id="4" name="Datumsplatzhalter 3">
            <a:extLst>
              <a:ext uri="{FF2B5EF4-FFF2-40B4-BE49-F238E27FC236}">
                <a16:creationId xmlns:a16="http://schemas.microsoft.com/office/drawing/2014/main" id="{42624783-2C89-A950-4748-E241E62F147D}"/>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6BC92D25-65F9-D01F-729A-84F53198B395}"/>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462A8A9F-1867-E01C-249A-2C1A615FA1A6}"/>
              </a:ext>
            </a:extLst>
          </p:cNvPr>
          <p:cNvSpPr>
            <a:spLocks noGrp="1"/>
          </p:cNvSpPr>
          <p:nvPr>
            <p:ph type="sldNum" sz="quarter" idx="12"/>
          </p:nvPr>
        </p:nvSpPr>
        <p:spPr/>
        <p:txBody>
          <a:bodyPr/>
          <a:lstStyle/>
          <a:p>
            <a:fld id="{A1600F66-7E24-4C22-9C22-D4A62870B948}" type="slidenum">
              <a:rPr lang="de-DE" smtClean="0"/>
              <a:t>2</a:t>
            </a:fld>
            <a:endParaRPr lang="de-DE"/>
          </a:p>
        </p:txBody>
      </p:sp>
    </p:spTree>
    <p:extLst>
      <p:ext uri="{BB962C8B-B14F-4D97-AF65-F5344CB8AC3E}">
        <p14:creationId xmlns:p14="http://schemas.microsoft.com/office/powerpoint/2010/main" val="373459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A8193-83A3-9D99-10BD-B4C0400763CA}"/>
              </a:ext>
            </a:extLst>
          </p:cNvPr>
          <p:cNvSpPr>
            <a:spLocks noGrp="1"/>
          </p:cNvSpPr>
          <p:nvPr>
            <p:ph type="title"/>
          </p:nvPr>
        </p:nvSpPr>
        <p:spPr/>
        <p:txBody>
          <a:bodyPr/>
          <a:lstStyle/>
          <a:p>
            <a:r>
              <a:rPr lang="de-DE" dirty="0"/>
              <a:t>Church-Turing-These</a:t>
            </a:r>
          </a:p>
        </p:txBody>
      </p:sp>
      <p:sp>
        <p:nvSpPr>
          <p:cNvPr id="3" name="Inhaltsplatzhalter 2">
            <a:extLst>
              <a:ext uri="{FF2B5EF4-FFF2-40B4-BE49-F238E27FC236}">
                <a16:creationId xmlns:a16="http://schemas.microsoft.com/office/drawing/2014/main" id="{14CC7193-BB39-5708-B422-42C0BA3CD3CA}"/>
              </a:ext>
            </a:extLst>
          </p:cNvPr>
          <p:cNvSpPr>
            <a:spLocks noGrp="1"/>
          </p:cNvSpPr>
          <p:nvPr>
            <p:ph idx="1"/>
          </p:nvPr>
        </p:nvSpPr>
        <p:spPr>
          <a:xfrm>
            <a:off x="1024127" y="5047314"/>
            <a:ext cx="9720073" cy="967839"/>
          </a:xfrm>
        </p:spPr>
        <p:txBody>
          <a:bodyPr/>
          <a:lstStyle/>
          <a:p>
            <a:pPr marL="0" indent="0">
              <a:buNone/>
            </a:pPr>
            <a:r>
              <a:rPr lang="de-DE" i="0" dirty="0">
                <a:effectLst/>
              </a:rPr>
              <a:t>„Die </a:t>
            </a:r>
            <a:r>
              <a:rPr lang="de-DE" i="0" strike="noStrike" dirty="0">
                <a:effectLst/>
              </a:rPr>
              <a:t>Klasse</a:t>
            </a:r>
            <a:r>
              <a:rPr lang="de-DE" i="0" dirty="0">
                <a:effectLst/>
              </a:rPr>
              <a:t> der </a:t>
            </a:r>
            <a:r>
              <a:rPr lang="de-DE" i="0" strike="noStrike" dirty="0">
                <a:effectLst/>
              </a:rPr>
              <a:t>Turing-berechenbaren</a:t>
            </a:r>
            <a:r>
              <a:rPr lang="de-DE" i="0" dirty="0">
                <a:effectLst/>
              </a:rPr>
              <a:t> </a:t>
            </a:r>
            <a:r>
              <a:rPr lang="de-DE" i="0" strike="noStrike" dirty="0">
                <a:effectLst/>
              </a:rPr>
              <a:t>Funktionen</a:t>
            </a:r>
            <a:r>
              <a:rPr lang="de-DE" i="0" dirty="0">
                <a:effectLst/>
              </a:rPr>
              <a:t> stimmt mit der Klasse der intuitiv berechenbaren Funktionen überein.“</a:t>
            </a:r>
            <a:endParaRPr lang="de-DE" dirty="0"/>
          </a:p>
        </p:txBody>
      </p:sp>
      <p:sp>
        <p:nvSpPr>
          <p:cNvPr id="4" name="Datumsplatzhalter 3">
            <a:extLst>
              <a:ext uri="{FF2B5EF4-FFF2-40B4-BE49-F238E27FC236}">
                <a16:creationId xmlns:a16="http://schemas.microsoft.com/office/drawing/2014/main" id="{0F34F91C-E368-2CC1-E746-8F197441340F}"/>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7163920C-7A4D-750C-04F8-41E38B2BD991}"/>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40B58F22-6AED-394D-B182-E243F4B815A2}"/>
              </a:ext>
            </a:extLst>
          </p:cNvPr>
          <p:cNvSpPr>
            <a:spLocks noGrp="1"/>
          </p:cNvSpPr>
          <p:nvPr>
            <p:ph type="sldNum" sz="quarter" idx="12"/>
          </p:nvPr>
        </p:nvSpPr>
        <p:spPr/>
        <p:txBody>
          <a:bodyPr/>
          <a:lstStyle/>
          <a:p>
            <a:fld id="{A1600F66-7E24-4C22-9C22-D4A62870B948}" type="slidenum">
              <a:rPr lang="de-DE" smtClean="0"/>
              <a:t>20</a:t>
            </a:fld>
            <a:endParaRPr lang="de-DE"/>
          </a:p>
        </p:txBody>
      </p:sp>
      <p:sp>
        <p:nvSpPr>
          <p:cNvPr id="7" name="Inhaltsplatzhalter 2">
            <a:extLst>
              <a:ext uri="{FF2B5EF4-FFF2-40B4-BE49-F238E27FC236}">
                <a16:creationId xmlns:a16="http://schemas.microsoft.com/office/drawing/2014/main" id="{CDE52BBC-5D20-FD5F-F43D-8E76413D1BCF}"/>
              </a:ext>
            </a:extLst>
          </p:cNvPr>
          <p:cNvSpPr txBox="1">
            <a:spLocks/>
          </p:cNvSpPr>
          <p:nvPr/>
        </p:nvSpPr>
        <p:spPr>
          <a:xfrm>
            <a:off x="1024127" y="1784939"/>
            <a:ext cx="9720073" cy="967839"/>
          </a:xfrm>
          <a:prstGeom prst="rect">
            <a:avLst/>
          </a:prstGeom>
        </p:spPr>
        <p:txBody>
          <a:bodyPr vert="horz" lIns="45720" tIns="45720" rIns="45720" bIns="45720" rtlCol="0" anchor="ctr" anchorCtr="0">
            <a:normAutofit/>
          </a:bodyPr>
          <a:lstStyle>
            <a:lvl1pPr marL="354013" indent="-354013" algn="l" defTabSz="914400" rtl="0" eaLnBrk="1" latinLnBrk="0" hangingPunct="1">
              <a:lnSpc>
                <a:spcPct val="90000"/>
              </a:lnSpc>
              <a:spcBef>
                <a:spcPts val="1200"/>
              </a:spcBef>
              <a:spcAft>
                <a:spcPts val="200"/>
              </a:spcAft>
              <a:buClr>
                <a:schemeClr val="accent1"/>
              </a:buClr>
              <a:buSzPct val="100000"/>
              <a:buFont typeface="Symbol" panose="05050102010706020507" pitchFamily="18" charset="2"/>
              <a:buChar char="-"/>
              <a:defRPr sz="2200" kern="1200">
                <a:solidFill>
                  <a:schemeClr val="tx1"/>
                </a:solidFill>
                <a:latin typeface="+mn-lt"/>
                <a:ea typeface="+mn-ea"/>
                <a:cs typeface="+mn-cs"/>
              </a:defRPr>
            </a:lvl1pPr>
            <a:lvl2pPr marL="719138" indent="-365125" algn="l" defTabSz="914400" rtl="0" eaLnBrk="1" latinLnBrk="0" hangingPunct="1">
              <a:lnSpc>
                <a:spcPct val="90000"/>
              </a:lnSpc>
              <a:spcBef>
                <a:spcPts val="200"/>
              </a:spcBef>
              <a:spcAft>
                <a:spcPts val="400"/>
              </a:spcAft>
              <a:buClr>
                <a:schemeClr val="accent1"/>
              </a:buClr>
              <a:buFont typeface="Symbol" panose="05050102010706020507" pitchFamily="18" charset="2"/>
              <a:buChar char="-"/>
              <a:defRPr sz="2000" kern="1200">
                <a:solidFill>
                  <a:schemeClr val="tx1"/>
                </a:solidFill>
                <a:latin typeface="+mn-lt"/>
                <a:ea typeface="+mn-ea"/>
                <a:cs typeface="+mn-cs"/>
              </a:defRPr>
            </a:lvl2pPr>
            <a:lvl3pPr marL="1074738" indent="-355600" algn="l" defTabSz="914400" rtl="0" eaLnBrk="1" latinLnBrk="0" hangingPunct="1">
              <a:lnSpc>
                <a:spcPct val="90000"/>
              </a:lnSpc>
              <a:spcBef>
                <a:spcPts val="200"/>
              </a:spcBef>
              <a:spcAft>
                <a:spcPts val="400"/>
              </a:spcAft>
              <a:buClr>
                <a:schemeClr val="accent1"/>
              </a:buClr>
              <a:buFont typeface="Symbol" panose="05050102010706020507" pitchFamily="18" charset="2"/>
              <a:buChar char="-"/>
              <a:defRPr sz="2000" kern="1200">
                <a:solidFill>
                  <a:schemeClr val="tx1"/>
                </a:solidFill>
                <a:latin typeface="+mn-lt"/>
                <a:ea typeface="+mn-ea"/>
                <a:cs typeface="+mn-cs"/>
              </a:defRPr>
            </a:lvl3pPr>
            <a:lvl4pPr marL="1438275" indent="-363538" algn="l" defTabSz="914400" rtl="0" eaLnBrk="1" latinLnBrk="0" hangingPunct="1">
              <a:lnSpc>
                <a:spcPct val="90000"/>
              </a:lnSpc>
              <a:spcBef>
                <a:spcPts val="200"/>
              </a:spcBef>
              <a:spcAft>
                <a:spcPts val="400"/>
              </a:spcAft>
              <a:buClr>
                <a:schemeClr val="accent1"/>
              </a:buClr>
              <a:buFont typeface="Symbol" panose="05050102010706020507" pitchFamily="18" charset="2"/>
              <a:buChar char="-"/>
              <a:defRPr sz="2000" kern="1200">
                <a:solidFill>
                  <a:schemeClr val="tx1"/>
                </a:solidFill>
                <a:latin typeface="+mn-lt"/>
                <a:ea typeface="+mn-ea"/>
                <a:cs typeface="+mn-cs"/>
              </a:defRPr>
            </a:lvl4pPr>
            <a:lvl5pPr marL="1793875" indent="-355600" algn="l" defTabSz="914400" rtl="0" eaLnBrk="1" latinLnBrk="0" hangingPunct="1">
              <a:lnSpc>
                <a:spcPct val="90000"/>
              </a:lnSpc>
              <a:spcBef>
                <a:spcPts val="200"/>
              </a:spcBef>
              <a:spcAft>
                <a:spcPts val="400"/>
              </a:spcAft>
              <a:buClr>
                <a:schemeClr val="accent1"/>
              </a:buClr>
              <a:buFont typeface="Symbol" panose="05050102010706020507" pitchFamily="18" charset="2"/>
              <a:buChar char="-"/>
              <a:defRPr sz="20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Font typeface="Symbol" panose="05050102010706020507" pitchFamily="18" charset="2"/>
              <a:buNone/>
            </a:pPr>
            <a:r>
              <a:rPr lang="de-DE" dirty="0"/>
              <a:t>- 1936 von Alonzo Church und Alan M. Turing (unabhängig voneinander)</a:t>
            </a:r>
          </a:p>
        </p:txBody>
      </p:sp>
      <p:pic>
        <p:nvPicPr>
          <p:cNvPr id="1026" name="Picture 2" descr="The Church-Turing Thesis – Communications of the ACM">
            <a:extLst>
              <a:ext uri="{FF2B5EF4-FFF2-40B4-BE49-F238E27FC236}">
                <a16:creationId xmlns:a16="http://schemas.microsoft.com/office/drawing/2014/main" id="{6B9375A0-0E79-3D9C-1EFF-FECEF835B7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1037" y="2681920"/>
            <a:ext cx="2365394" cy="2365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723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DDE67-FEB1-97C4-EAE2-B9C55188A0AE}"/>
              </a:ext>
            </a:extLst>
          </p:cNvPr>
          <p:cNvSpPr>
            <a:spLocks noGrp="1"/>
          </p:cNvSpPr>
          <p:nvPr>
            <p:ph type="title"/>
          </p:nvPr>
        </p:nvSpPr>
        <p:spPr/>
        <p:txBody>
          <a:bodyPr/>
          <a:lstStyle/>
          <a:p>
            <a:r>
              <a:rPr lang="de-DE" dirty="0"/>
              <a:t>Ist Turing drin, wo Turing draufsteht?</a:t>
            </a:r>
          </a:p>
        </p:txBody>
      </p:sp>
      <p:sp>
        <p:nvSpPr>
          <p:cNvPr id="4" name="Datumsplatzhalter 3">
            <a:extLst>
              <a:ext uri="{FF2B5EF4-FFF2-40B4-BE49-F238E27FC236}">
                <a16:creationId xmlns:a16="http://schemas.microsoft.com/office/drawing/2014/main" id="{C9893654-D027-E8FB-F994-8E52ECBF5758}"/>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26DF0389-C69C-FED2-FE45-DB00D8ED5BDC}"/>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2BA3218A-CDE1-577E-E632-0BB1AA5CF3F6}"/>
              </a:ext>
            </a:extLst>
          </p:cNvPr>
          <p:cNvSpPr>
            <a:spLocks noGrp="1"/>
          </p:cNvSpPr>
          <p:nvPr>
            <p:ph type="sldNum" sz="quarter" idx="12"/>
          </p:nvPr>
        </p:nvSpPr>
        <p:spPr/>
        <p:txBody>
          <a:bodyPr/>
          <a:lstStyle/>
          <a:p>
            <a:fld id="{A1600F66-7E24-4C22-9C22-D4A62870B948}" type="slidenum">
              <a:rPr lang="de-DE" smtClean="0"/>
              <a:t>21</a:t>
            </a:fld>
            <a:endParaRPr lang="de-DE"/>
          </a:p>
        </p:txBody>
      </p:sp>
      <p:pic>
        <p:nvPicPr>
          <p:cNvPr id="7" name="Picture 2" descr="Turing Machine von HUCH! – Hutter Trade">
            <a:extLst>
              <a:ext uri="{FF2B5EF4-FFF2-40B4-BE49-F238E27FC236}">
                <a16:creationId xmlns:a16="http://schemas.microsoft.com/office/drawing/2014/main" id="{CF44D616-02AB-E754-0A45-20403ED90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8918" y="2215984"/>
            <a:ext cx="3606025" cy="3606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366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99ECFE-A972-CEE8-E8A0-087FAFD06C3F}"/>
              </a:ext>
            </a:extLst>
          </p:cNvPr>
          <p:cNvSpPr>
            <a:spLocks noGrp="1"/>
          </p:cNvSpPr>
          <p:nvPr>
            <p:ph type="title"/>
          </p:nvPr>
        </p:nvSpPr>
        <p:spPr/>
        <p:txBody>
          <a:bodyPr/>
          <a:lstStyle/>
          <a:p>
            <a:r>
              <a:rPr lang="de-DE" dirty="0"/>
              <a:t>Auswertung Spielphase</a:t>
            </a:r>
          </a:p>
        </p:txBody>
      </p:sp>
      <p:sp>
        <p:nvSpPr>
          <p:cNvPr id="4" name="Datumsplatzhalter 3">
            <a:extLst>
              <a:ext uri="{FF2B5EF4-FFF2-40B4-BE49-F238E27FC236}">
                <a16:creationId xmlns:a16="http://schemas.microsoft.com/office/drawing/2014/main" id="{1CBF90FA-CA92-48A3-66E2-F3175EE1F3B6}"/>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29571363-B6C3-901E-806F-4F31FF3E49C3}"/>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DBEDEDE6-4E94-6B75-12CB-C40E91F26415}"/>
              </a:ext>
            </a:extLst>
          </p:cNvPr>
          <p:cNvSpPr>
            <a:spLocks noGrp="1"/>
          </p:cNvSpPr>
          <p:nvPr>
            <p:ph type="sldNum" sz="quarter" idx="12"/>
          </p:nvPr>
        </p:nvSpPr>
        <p:spPr/>
        <p:txBody>
          <a:bodyPr/>
          <a:lstStyle/>
          <a:p>
            <a:fld id="{A1600F66-7E24-4C22-9C22-D4A62870B948}" type="slidenum">
              <a:rPr lang="de-DE" smtClean="0"/>
              <a:t>22</a:t>
            </a:fld>
            <a:endParaRPr lang="de-DE"/>
          </a:p>
        </p:txBody>
      </p:sp>
    </p:spTree>
    <p:extLst>
      <p:ext uri="{BB962C8B-B14F-4D97-AF65-F5344CB8AC3E}">
        <p14:creationId xmlns:p14="http://schemas.microsoft.com/office/powerpoint/2010/main" val="2943618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6E42DF-0F8B-EDE8-00E2-AFDA8423407C}"/>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0528C110-15C2-88EF-0EC0-D3AEFD23A11D}"/>
              </a:ext>
            </a:extLst>
          </p:cNvPr>
          <p:cNvSpPr>
            <a:spLocks noGrp="1"/>
          </p:cNvSpPr>
          <p:nvPr>
            <p:ph idx="1"/>
          </p:nvPr>
        </p:nvSpPr>
        <p:spPr/>
        <p:txBody>
          <a:bodyPr/>
          <a:lstStyle/>
          <a:p>
            <a:pPr marL="0" indent="0">
              <a:buNone/>
            </a:pPr>
            <a:r>
              <a:rPr lang="de-DE" dirty="0"/>
              <a:t>https://inf-schule.de/algorithmen/berechenbarkeit</a:t>
            </a:r>
          </a:p>
          <a:p>
            <a:pPr marL="0" indent="0">
              <a:buNone/>
            </a:pPr>
            <a:r>
              <a:rPr lang="de-DE" dirty="0"/>
              <a:t>https://www.swisseduc.ch/informatik/karatojava/turingkara/</a:t>
            </a:r>
          </a:p>
          <a:p>
            <a:pPr marL="0" indent="0">
              <a:buNone/>
            </a:pPr>
            <a:r>
              <a:rPr lang="de-DE" dirty="0"/>
              <a:t>https://www.einstieg-informatik.de/alan-turing/</a:t>
            </a:r>
          </a:p>
          <a:p>
            <a:pPr marL="0" indent="0">
              <a:buNone/>
            </a:pPr>
            <a:r>
              <a:rPr lang="de-DE" dirty="0"/>
              <a:t>https://mathepauker.com/Musterex/Benedict/Projektarbeiten/Uebung_Turing_Maschine.pdf</a:t>
            </a:r>
          </a:p>
          <a:p>
            <a:pPr marL="0" indent="0">
              <a:buNone/>
            </a:pPr>
            <a:r>
              <a:rPr lang="de-DE" b="0" i="0" dirty="0">
                <a:effectLst/>
              </a:rPr>
              <a:t>María Isabel Sánchez Vegara, Alan Turing,2020, Little People Big Dreams</a:t>
            </a:r>
            <a:endParaRPr lang="de-DE" dirty="0"/>
          </a:p>
        </p:txBody>
      </p:sp>
      <p:sp>
        <p:nvSpPr>
          <p:cNvPr id="4" name="Datumsplatzhalter 3">
            <a:extLst>
              <a:ext uri="{FF2B5EF4-FFF2-40B4-BE49-F238E27FC236}">
                <a16:creationId xmlns:a16="http://schemas.microsoft.com/office/drawing/2014/main" id="{8799F2FE-8425-0F39-F52A-9D334D86F643}"/>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D64C6B41-52D5-1D83-BB61-73B43F6AED92}"/>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9047DBFD-055E-CBF2-9DE1-7B0EAC58A37B}"/>
              </a:ext>
            </a:extLst>
          </p:cNvPr>
          <p:cNvSpPr>
            <a:spLocks noGrp="1"/>
          </p:cNvSpPr>
          <p:nvPr>
            <p:ph type="sldNum" sz="quarter" idx="12"/>
          </p:nvPr>
        </p:nvSpPr>
        <p:spPr/>
        <p:txBody>
          <a:bodyPr/>
          <a:lstStyle/>
          <a:p>
            <a:fld id="{A1600F66-7E24-4C22-9C22-D4A62870B948}" type="slidenum">
              <a:rPr lang="de-DE" smtClean="0"/>
              <a:t>23</a:t>
            </a:fld>
            <a:endParaRPr lang="de-DE"/>
          </a:p>
        </p:txBody>
      </p:sp>
    </p:spTree>
    <p:extLst>
      <p:ext uri="{BB962C8B-B14F-4D97-AF65-F5344CB8AC3E}">
        <p14:creationId xmlns:p14="http://schemas.microsoft.com/office/powerpoint/2010/main" val="1431299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7525B1-3B83-4C70-831D-EC214A4E2E5E}"/>
              </a:ext>
            </a:extLst>
          </p:cNvPr>
          <p:cNvSpPr>
            <a:spLocks noGrp="1"/>
          </p:cNvSpPr>
          <p:nvPr>
            <p:ph type="title"/>
          </p:nvPr>
        </p:nvSpPr>
        <p:spPr/>
        <p:txBody>
          <a:bodyPr/>
          <a:lstStyle/>
          <a:p>
            <a:r>
              <a:rPr lang="de-DE" dirty="0"/>
              <a:t>Vorlagen</a:t>
            </a:r>
          </a:p>
        </p:txBody>
      </p:sp>
      <p:sp>
        <p:nvSpPr>
          <p:cNvPr id="4" name="Datumsplatzhalter 3">
            <a:extLst>
              <a:ext uri="{FF2B5EF4-FFF2-40B4-BE49-F238E27FC236}">
                <a16:creationId xmlns:a16="http://schemas.microsoft.com/office/drawing/2014/main" id="{77AF1295-9F3F-4E8F-933A-D9AA8B0ED633}"/>
              </a:ext>
            </a:extLst>
          </p:cNvPr>
          <p:cNvSpPr>
            <a:spLocks noGrp="1"/>
          </p:cNvSpPr>
          <p:nvPr>
            <p:ph type="dt" sz="half" idx="10"/>
          </p:nvPr>
        </p:nvSpPr>
        <p:spPr/>
        <p:txBody>
          <a:bodyPr/>
          <a:lstStyle/>
          <a:p>
            <a:fld id="{C33C3CCE-6C5B-B44A-B80A-D4563E9E4B45}" type="datetimeyyyy">
              <a:rPr lang="de-DE" smtClean="0"/>
              <a:t>2024</a:t>
            </a:fld>
            <a:endParaRPr lang="de-DE"/>
          </a:p>
        </p:txBody>
      </p:sp>
      <p:sp>
        <p:nvSpPr>
          <p:cNvPr id="5" name="Fußzeilenplatzhalter 4">
            <a:extLst>
              <a:ext uri="{FF2B5EF4-FFF2-40B4-BE49-F238E27FC236}">
                <a16:creationId xmlns:a16="http://schemas.microsoft.com/office/drawing/2014/main" id="{01537DA5-12D4-441D-BF85-63697E309911}"/>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A7350B48-890E-44A8-B86F-CE225E1FA315}"/>
              </a:ext>
            </a:extLst>
          </p:cNvPr>
          <p:cNvSpPr>
            <a:spLocks noGrp="1"/>
          </p:cNvSpPr>
          <p:nvPr>
            <p:ph type="sldNum" sz="quarter" idx="12"/>
          </p:nvPr>
        </p:nvSpPr>
        <p:spPr/>
        <p:txBody>
          <a:bodyPr/>
          <a:lstStyle/>
          <a:p>
            <a:fld id="{A1600F66-7E24-4C22-9C22-D4A62870B948}" type="slidenum">
              <a:rPr lang="de-DE" smtClean="0"/>
              <a:t>24</a:t>
            </a:fld>
            <a:endParaRPr lang="de-DE"/>
          </a:p>
        </p:txBody>
      </p:sp>
      <p:pic>
        <p:nvPicPr>
          <p:cNvPr id="7" name="Grafik 6">
            <a:extLst>
              <a:ext uri="{FF2B5EF4-FFF2-40B4-BE49-F238E27FC236}">
                <a16:creationId xmlns:a16="http://schemas.microsoft.com/office/drawing/2014/main" id="{4821B080-57D3-40D0-B1B1-A2FA9FF160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54787" y="2914272"/>
            <a:ext cx="450000" cy="360000"/>
          </a:xfrm>
          <a:prstGeom prst="rect">
            <a:avLst/>
          </a:prstGeom>
        </p:spPr>
      </p:pic>
      <p:grpSp>
        <p:nvGrpSpPr>
          <p:cNvPr id="11" name="Gruppieren 10">
            <a:extLst>
              <a:ext uri="{FF2B5EF4-FFF2-40B4-BE49-F238E27FC236}">
                <a16:creationId xmlns:a16="http://schemas.microsoft.com/office/drawing/2014/main" id="{ED5FED0E-B19B-4992-9D23-418B3D58CD7C}"/>
              </a:ext>
            </a:extLst>
          </p:cNvPr>
          <p:cNvGrpSpPr/>
          <p:nvPr/>
        </p:nvGrpSpPr>
        <p:grpSpPr>
          <a:xfrm>
            <a:off x="2639154" y="2242587"/>
            <a:ext cx="1078235" cy="369332"/>
            <a:chOff x="10908807" y="2276668"/>
            <a:chExt cx="1078235" cy="369332"/>
          </a:xfrm>
        </p:grpSpPr>
        <p:pic>
          <p:nvPicPr>
            <p:cNvPr id="8" name="Grafik 7">
              <a:extLst>
                <a:ext uri="{FF2B5EF4-FFF2-40B4-BE49-F238E27FC236}">
                  <a16:creationId xmlns:a16="http://schemas.microsoft.com/office/drawing/2014/main" id="{D4DF7E56-C460-453D-955E-FD1D9EB92E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8807" y="2286000"/>
              <a:ext cx="270000" cy="360000"/>
            </a:xfrm>
            <a:prstGeom prst="rect">
              <a:avLst/>
            </a:prstGeom>
          </p:spPr>
        </p:pic>
        <p:sp>
          <p:nvSpPr>
            <p:cNvPr id="9" name="Textfeld 8">
              <a:extLst>
                <a:ext uri="{FF2B5EF4-FFF2-40B4-BE49-F238E27FC236}">
                  <a16:creationId xmlns:a16="http://schemas.microsoft.com/office/drawing/2014/main" id="{7D673A49-3A8D-47D7-9EB8-24AD2607AAE8}"/>
                </a:ext>
              </a:extLst>
            </p:cNvPr>
            <p:cNvSpPr txBox="1"/>
            <p:nvPr/>
          </p:nvSpPr>
          <p:spPr>
            <a:xfrm>
              <a:off x="11178807" y="2276668"/>
              <a:ext cx="808235" cy="369332"/>
            </a:xfrm>
            <a:prstGeom prst="rect">
              <a:avLst/>
            </a:prstGeom>
            <a:noFill/>
          </p:spPr>
          <p:txBody>
            <a:bodyPr wrap="none" rtlCol="0">
              <a:spAutoFit/>
            </a:bodyPr>
            <a:lstStyle/>
            <a:p>
              <a:r>
                <a:rPr lang="de-DE" dirty="0"/>
                <a:t>20 min</a:t>
              </a:r>
            </a:p>
          </p:txBody>
        </p:sp>
      </p:grpSp>
      <p:pic>
        <p:nvPicPr>
          <p:cNvPr id="10" name="Grafik 9">
            <a:extLst>
              <a:ext uri="{FF2B5EF4-FFF2-40B4-BE49-F238E27FC236}">
                <a16:creationId xmlns:a16="http://schemas.microsoft.com/office/drawing/2014/main" id="{F7A71BB2-B270-4D04-9255-38EEB631F4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22287" y="2251919"/>
            <a:ext cx="315000" cy="360000"/>
          </a:xfrm>
          <a:prstGeom prst="rect">
            <a:avLst/>
          </a:prstGeom>
        </p:spPr>
      </p:pic>
      <p:sp>
        <p:nvSpPr>
          <p:cNvPr id="3" name="Freeform 2">
            <a:extLst>
              <a:ext uri="{FF2B5EF4-FFF2-40B4-BE49-F238E27FC236}">
                <a16:creationId xmlns:a16="http://schemas.microsoft.com/office/drawing/2014/main" id="{EDF6C144-0DDC-F92E-D569-D7421DC251D7}"/>
              </a:ext>
            </a:extLst>
          </p:cNvPr>
          <p:cNvSpPr/>
          <p:nvPr/>
        </p:nvSpPr>
        <p:spPr>
          <a:xfrm>
            <a:off x="5884164" y="3429000"/>
            <a:ext cx="2626784" cy="495541"/>
          </a:xfrm>
          <a:custGeom>
            <a:avLst/>
            <a:gdLst/>
            <a:ahLst/>
            <a:cxnLst/>
            <a:rect l="l" t="t" r="r" b="b"/>
            <a:pathLst>
              <a:path w="7315200" h="2141359">
                <a:moveTo>
                  <a:pt x="0" y="0"/>
                </a:moveTo>
                <a:lnTo>
                  <a:pt x="7315200" y="0"/>
                </a:lnTo>
                <a:lnTo>
                  <a:pt x="7315200" y="2141359"/>
                </a:lnTo>
                <a:lnTo>
                  <a:pt x="0" y="214135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2" name="Freeform 3">
            <a:extLst>
              <a:ext uri="{FF2B5EF4-FFF2-40B4-BE49-F238E27FC236}">
                <a16:creationId xmlns:a16="http://schemas.microsoft.com/office/drawing/2014/main" id="{EB1E727E-0F64-32B8-0456-89CF244429F2}"/>
              </a:ext>
            </a:extLst>
          </p:cNvPr>
          <p:cNvSpPr/>
          <p:nvPr/>
        </p:nvSpPr>
        <p:spPr>
          <a:xfrm>
            <a:off x="3445358" y="3569187"/>
            <a:ext cx="1951873" cy="355354"/>
          </a:xfrm>
          <a:custGeom>
            <a:avLst/>
            <a:gdLst/>
            <a:ahLst/>
            <a:cxnLst/>
            <a:rect l="l" t="t" r="r" b="b"/>
            <a:pathLst>
              <a:path w="5435672" h="1535577">
                <a:moveTo>
                  <a:pt x="0" y="0"/>
                </a:moveTo>
                <a:lnTo>
                  <a:pt x="5435673" y="0"/>
                </a:lnTo>
                <a:lnTo>
                  <a:pt x="5435673" y="1535578"/>
                </a:lnTo>
                <a:lnTo>
                  <a:pt x="0" y="153557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de-DE"/>
          </a:p>
        </p:txBody>
      </p:sp>
      <p:sp>
        <p:nvSpPr>
          <p:cNvPr id="13" name="Freeform 4">
            <a:extLst>
              <a:ext uri="{FF2B5EF4-FFF2-40B4-BE49-F238E27FC236}">
                <a16:creationId xmlns:a16="http://schemas.microsoft.com/office/drawing/2014/main" id="{9D35E4F1-D19B-FE74-C428-F66755F2401E}"/>
              </a:ext>
            </a:extLst>
          </p:cNvPr>
          <p:cNvSpPr/>
          <p:nvPr/>
        </p:nvSpPr>
        <p:spPr>
          <a:xfrm rot="-2321686">
            <a:off x="7208934" y="2514118"/>
            <a:ext cx="1150777" cy="195603"/>
          </a:xfrm>
          <a:custGeom>
            <a:avLst/>
            <a:gdLst/>
            <a:ahLst/>
            <a:cxnLst/>
            <a:rect l="l" t="t" r="r" b="b"/>
            <a:pathLst>
              <a:path w="3204742" h="845251">
                <a:moveTo>
                  <a:pt x="0" y="0"/>
                </a:moveTo>
                <a:lnTo>
                  <a:pt x="3204742" y="0"/>
                </a:lnTo>
                <a:lnTo>
                  <a:pt x="3204742" y="845250"/>
                </a:lnTo>
                <a:lnTo>
                  <a:pt x="0" y="8452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de-DE"/>
          </a:p>
        </p:txBody>
      </p:sp>
      <p:sp>
        <p:nvSpPr>
          <p:cNvPr id="14" name="Freeform 5">
            <a:extLst>
              <a:ext uri="{FF2B5EF4-FFF2-40B4-BE49-F238E27FC236}">
                <a16:creationId xmlns:a16="http://schemas.microsoft.com/office/drawing/2014/main" id="{4852CCD5-F5C9-8461-8615-C8DCC859C9F6}"/>
              </a:ext>
            </a:extLst>
          </p:cNvPr>
          <p:cNvSpPr/>
          <p:nvPr/>
        </p:nvSpPr>
        <p:spPr>
          <a:xfrm>
            <a:off x="4280684" y="1335024"/>
            <a:ext cx="2584664" cy="952223"/>
          </a:xfrm>
          <a:custGeom>
            <a:avLst/>
            <a:gdLst/>
            <a:ahLst/>
            <a:cxnLst/>
            <a:rect l="l" t="t" r="r" b="b"/>
            <a:pathLst>
              <a:path w="7197901" h="4114800">
                <a:moveTo>
                  <a:pt x="0" y="0"/>
                </a:moveTo>
                <a:lnTo>
                  <a:pt x="7197901" y="0"/>
                </a:lnTo>
                <a:lnTo>
                  <a:pt x="7197901"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de-DE"/>
          </a:p>
        </p:txBody>
      </p:sp>
    </p:spTree>
    <p:extLst>
      <p:ext uri="{BB962C8B-B14F-4D97-AF65-F5344CB8AC3E}">
        <p14:creationId xmlns:p14="http://schemas.microsoft.com/office/powerpoint/2010/main" val="381556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289E5-B48C-48E4-2B83-5F859EE7AC5D}"/>
              </a:ext>
            </a:extLst>
          </p:cNvPr>
          <p:cNvSpPr>
            <a:spLocks noGrp="1"/>
          </p:cNvSpPr>
          <p:nvPr>
            <p:ph type="title"/>
          </p:nvPr>
        </p:nvSpPr>
        <p:spPr/>
        <p:txBody>
          <a:bodyPr/>
          <a:lstStyle/>
          <a:p>
            <a:r>
              <a:rPr lang="de-DE" dirty="0"/>
              <a:t>Rahmenplan</a:t>
            </a:r>
          </a:p>
        </p:txBody>
      </p:sp>
      <p:sp>
        <p:nvSpPr>
          <p:cNvPr id="4" name="Datumsplatzhalter 3">
            <a:extLst>
              <a:ext uri="{FF2B5EF4-FFF2-40B4-BE49-F238E27FC236}">
                <a16:creationId xmlns:a16="http://schemas.microsoft.com/office/drawing/2014/main" id="{C99338AA-822C-1A69-5130-013CD098E323}"/>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5AC33441-7920-FCAD-74DF-4C3E7697BF5F}"/>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A3E44535-3E36-CA9A-A533-5DDD3C56FA55}"/>
              </a:ext>
            </a:extLst>
          </p:cNvPr>
          <p:cNvSpPr>
            <a:spLocks noGrp="1"/>
          </p:cNvSpPr>
          <p:nvPr>
            <p:ph type="sldNum" sz="quarter" idx="12"/>
          </p:nvPr>
        </p:nvSpPr>
        <p:spPr/>
        <p:txBody>
          <a:bodyPr/>
          <a:lstStyle/>
          <a:p>
            <a:fld id="{A1600F66-7E24-4C22-9C22-D4A62870B948}" type="slidenum">
              <a:rPr lang="de-DE" smtClean="0"/>
              <a:t>3</a:t>
            </a:fld>
            <a:endParaRPr lang="de-DE"/>
          </a:p>
        </p:txBody>
      </p:sp>
      <p:pic>
        <p:nvPicPr>
          <p:cNvPr id="8" name="Grafik 7" descr="Ein Bild, das Text, Screenshot, Software, Webseite enthält.&#10;&#10;Automatisch generierte Beschreibung">
            <a:extLst>
              <a:ext uri="{FF2B5EF4-FFF2-40B4-BE49-F238E27FC236}">
                <a16:creationId xmlns:a16="http://schemas.microsoft.com/office/drawing/2014/main" id="{4EDCEC30-19CE-E33C-5AE2-1525C873D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758" y="1607168"/>
            <a:ext cx="6849257" cy="4391296"/>
          </a:xfrm>
          <a:prstGeom prst="rect">
            <a:avLst/>
          </a:prstGeom>
        </p:spPr>
      </p:pic>
    </p:spTree>
    <p:extLst>
      <p:ext uri="{BB962C8B-B14F-4D97-AF65-F5344CB8AC3E}">
        <p14:creationId xmlns:p14="http://schemas.microsoft.com/office/powerpoint/2010/main" val="119470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FB970D-CE1A-EB4E-AEFC-1BFCD4638E31}"/>
              </a:ext>
            </a:extLst>
          </p:cNvPr>
          <p:cNvSpPr>
            <a:spLocks noGrp="1"/>
          </p:cNvSpPr>
          <p:nvPr>
            <p:ph type="title"/>
          </p:nvPr>
        </p:nvSpPr>
        <p:spPr/>
        <p:txBody>
          <a:bodyPr/>
          <a:lstStyle/>
          <a:p>
            <a:r>
              <a:rPr lang="de-DE" dirty="0"/>
              <a:t>Umsetzung Unterricht Turing – als Person</a:t>
            </a:r>
          </a:p>
        </p:txBody>
      </p:sp>
      <p:sp>
        <p:nvSpPr>
          <p:cNvPr id="3" name="Inhaltsplatzhalter 2">
            <a:extLst>
              <a:ext uri="{FF2B5EF4-FFF2-40B4-BE49-F238E27FC236}">
                <a16:creationId xmlns:a16="http://schemas.microsoft.com/office/drawing/2014/main" id="{E6E7A945-6584-8750-2BA5-4A5034E666C9}"/>
              </a:ext>
            </a:extLst>
          </p:cNvPr>
          <p:cNvSpPr>
            <a:spLocks noGrp="1"/>
          </p:cNvSpPr>
          <p:nvPr>
            <p:ph idx="1"/>
          </p:nvPr>
        </p:nvSpPr>
        <p:spPr/>
        <p:txBody>
          <a:bodyPr>
            <a:normAutofit/>
          </a:bodyPr>
          <a:lstStyle/>
          <a:p>
            <a:pPr>
              <a:buFontTx/>
              <a:buChar char="-"/>
            </a:pPr>
            <a:r>
              <a:rPr lang="de-DE" dirty="0"/>
              <a:t>fächerübergreifende Auseinandersetzung mit der Person Alan Turing</a:t>
            </a:r>
          </a:p>
          <a:p>
            <a:pPr>
              <a:buFontTx/>
              <a:buChar char="-"/>
            </a:pPr>
            <a:r>
              <a:rPr lang="de-DE" dirty="0"/>
              <a:t>Möglichkeit der Präsentationsleistung durch </a:t>
            </a:r>
            <a:r>
              <a:rPr lang="de-DE" dirty="0" err="1"/>
              <a:t>SchülerINNEN</a:t>
            </a:r>
            <a:r>
              <a:rPr lang="de-DE" dirty="0"/>
              <a:t> im Informatikunterricht</a:t>
            </a:r>
          </a:p>
          <a:p>
            <a:pPr>
              <a:buFontTx/>
              <a:buChar char="-"/>
            </a:pPr>
            <a:r>
              <a:rPr lang="de-DE" dirty="0"/>
              <a:t>Material: </a:t>
            </a:r>
          </a:p>
          <a:p>
            <a:pPr lvl="1">
              <a:buFontTx/>
              <a:buChar char="-"/>
            </a:pPr>
            <a:r>
              <a:rPr lang="de-DE" dirty="0"/>
              <a:t>Little People Big Dreams</a:t>
            </a:r>
          </a:p>
          <a:p>
            <a:pPr lvl="1">
              <a:buFontTx/>
              <a:buChar char="-"/>
            </a:pPr>
            <a:r>
              <a:rPr lang="de-DE" dirty="0"/>
              <a:t>Reclam: Alan M. Turin Computing Machinery and </a:t>
            </a:r>
            <a:r>
              <a:rPr lang="de-DE" dirty="0" err="1"/>
              <a:t>Intelligence</a:t>
            </a:r>
            <a:r>
              <a:rPr lang="de-DE" dirty="0"/>
              <a:t>, Können Maschinen Denken</a:t>
            </a:r>
          </a:p>
          <a:p>
            <a:pPr lvl="1">
              <a:buFontTx/>
              <a:buChar char="-"/>
            </a:pPr>
            <a:r>
              <a:rPr lang="de-DE" dirty="0"/>
              <a:t>Film Imitation Game: https://wissenschaftsjahr-2019.visionkino.de/</a:t>
            </a:r>
            <a:r>
              <a:rPr lang="de-DE" dirty="0" err="1"/>
              <a:t>the</a:t>
            </a:r>
            <a:r>
              <a:rPr lang="de-DE" dirty="0"/>
              <a:t>-imitation-game-ein-streng-geheimes-leben/</a:t>
            </a:r>
          </a:p>
          <a:p>
            <a:pPr lvl="1">
              <a:buFontTx/>
              <a:buChar char="-"/>
            </a:pPr>
            <a:r>
              <a:rPr lang="de-DE" dirty="0"/>
              <a:t>Podcast: </a:t>
            </a:r>
            <a:r>
              <a:rPr lang="de-DE" dirty="0">
                <a:hlinkClick r:id="rId3"/>
              </a:rPr>
              <a:t>https://www.deutschlandfunknova.de/podcasts/download/eine-stunde-history</a:t>
            </a:r>
            <a:r>
              <a:rPr lang="de-DE" dirty="0"/>
              <a:t> </a:t>
            </a:r>
          </a:p>
        </p:txBody>
      </p:sp>
      <p:sp>
        <p:nvSpPr>
          <p:cNvPr id="4" name="Datumsplatzhalter 3">
            <a:extLst>
              <a:ext uri="{FF2B5EF4-FFF2-40B4-BE49-F238E27FC236}">
                <a16:creationId xmlns:a16="http://schemas.microsoft.com/office/drawing/2014/main" id="{B65FE3A6-EC6C-ED2B-786F-0E495235D6EA}"/>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AF1383BC-3DBD-0792-161D-3CC448E99E98}"/>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F63C9D2E-7AA3-E8A0-CE88-3C36716DEE74}"/>
              </a:ext>
            </a:extLst>
          </p:cNvPr>
          <p:cNvSpPr>
            <a:spLocks noGrp="1"/>
          </p:cNvSpPr>
          <p:nvPr>
            <p:ph type="sldNum" sz="quarter" idx="12"/>
          </p:nvPr>
        </p:nvSpPr>
        <p:spPr/>
        <p:txBody>
          <a:bodyPr/>
          <a:lstStyle/>
          <a:p>
            <a:fld id="{A1600F66-7E24-4C22-9C22-D4A62870B948}" type="slidenum">
              <a:rPr lang="de-DE" smtClean="0"/>
              <a:t>4</a:t>
            </a:fld>
            <a:endParaRPr lang="de-DE"/>
          </a:p>
        </p:txBody>
      </p:sp>
    </p:spTree>
    <p:extLst>
      <p:ext uri="{BB962C8B-B14F-4D97-AF65-F5344CB8AC3E}">
        <p14:creationId xmlns:p14="http://schemas.microsoft.com/office/powerpoint/2010/main" val="425247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7391060-5B47-0A80-B770-BCCB6DCC9330}"/>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840DB18B-9623-020E-221E-A99E7F6C2D40}"/>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C8306BA4-5FAF-7B76-0494-65D9614CFBE4}"/>
              </a:ext>
            </a:extLst>
          </p:cNvPr>
          <p:cNvSpPr>
            <a:spLocks noGrp="1"/>
          </p:cNvSpPr>
          <p:nvPr>
            <p:ph type="sldNum" sz="quarter" idx="12"/>
          </p:nvPr>
        </p:nvSpPr>
        <p:spPr/>
        <p:txBody>
          <a:bodyPr/>
          <a:lstStyle/>
          <a:p>
            <a:fld id="{A1600F66-7E24-4C22-9C22-D4A62870B948}" type="slidenum">
              <a:rPr lang="de-DE" smtClean="0"/>
              <a:t>5</a:t>
            </a:fld>
            <a:endParaRPr lang="de-DE"/>
          </a:p>
        </p:txBody>
      </p:sp>
      <p:pic>
        <p:nvPicPr>
          <p:cNvPr id="10" name="Grafik 9" descr="Ein Bild, das Schwarz, Dunkelheit enthält.&#10;&#10;Automatisch generierte Beschreibung">
            <a:extLst>
              <a:ext uri="{FF2B5EF4-FFF2-40B4-BE49-F238E27FC236}">
                <a16:creationId xmlns:a16="http://schemas.microsoft.com/office/drawing/2014/main" id="{C49B1685-EFB4-781F-9730-D12399E6E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229" y="265216"/>
            <a:ext cx="4963623" cy="1545559"/>
          </a:xfrm>
          <a:prstGeom prst="rect">
            <a:avLst/>
          </a:prstGeom>
        </p:spPr>
      </p:pic>
      <p:pic>
        <p:nvPicPr>
          <p:cNvPr id="2050" name="Picture 2" descr="Image Amplified : THE RELEVANT QUEER: Alan Turing, Mathematician, Computer  Scientist and Philosopher">
            <a:extLst>
              <a:ext uri="{FF2B5EF4-FFF2-40B4-BE49-F238E27FC236}">
                <a16:creationId xmlns:a16="http://schemas.microsoft.com/office/drawing/2014/main" id="{F63A81FC-C99E-3FE1-FA45-FE4B945F44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0229" y="4763656"/>
            <a:ext cx="965953" cy="1360586"/>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2">
            <a:extLst>
              <a:ext uri="{FF2B5EF4-FFF2-40B4-BE49-F238E27FC236}">
                <a16:creationId xmlns:a16="http://schemas.microsoft.com/office/drawing/2014/main" id="{8DB7437B-CA2A-E2CB-9175-792FF95514AC}"/>
              </a:ext>
            </a:extLst>
          </p:cNvPr>
          <p:cNvSpPr/>
          <p:nvPr/>
        </p:nvSpPr>
        <p:spPr>
          <a:xfrm>
            <a:off x="1618405" y="3822156"/>
            <a:ext cx="8341520" cy="841938"/>
          </a:xfrm>
          <a:custGeom>
            <a:avLst/>
            <a:gdLst/>
            <a:ahLst/>
            <a:cxnLst/>
            <a:rect l="l" t="t" r="r" b="b"/>
            <a:pathLst>
              <a:path w="11546370" h="1134741">
                <a:moveTo>
                  <a:pt x="0" y="0"/>
                </a:moveTo>
                <a:lnTo>
                  <a:pt x="11546370" y="0"/>
                </a:lnTo>
                <a:lnTo>
                  <a:pt x="11546370" y="1134741"/>
                </a:lnTo>
                <a:lnTo>
                  <a:pt x="0" y="1134741"/>
                </a:lnTo>
                <a:lnTo>
                  <a:pt x="0" y="0"/>
                </a:lnTo>
                <a:close/>
              </a:path>
            </a:pathLst>
          </a:custGeom>
          <a:blipFill>
            <a:blip r:embed="rId5">
              <a:extLst>
                <a:ext uri="{96DAC541-7B7A-43D3-8B79-37D633B846F1}">
                  <asvg:svgBlip xmlns:asvg="http://schemas.microsoft.com/office/drawing/2016/SVG/main" r:embed="rId6"/>
                </a:ext>
              </a:extLst>
            </a:blip>
            <a:stretch>
              <a:fillRect r="-45149"/>
            </a:stretch>
          </a:blipFill>
        </p:spPr>
        <p:txBody>
          <a:bodyPr/>
          <a:lstStyle/>
          <a:p>
            <a:endParaRPr lang="de-DE" dirty="0"/>
          </a:p>
        </p:txBody>
      </p:sp>
      <p:sp>
        <p:nvSpPr>
          <p:cNvPr id="9" name="Textfeld 8">
            <a:extLst>
              <a:ext uri="{FF2B5EF4-FFF2-40B4-BE49-F238E27FC236}">
                <a16:creationId xmlns:a16="http://schemas.microsoft.com/office/drawing/2014/main" id="{40F4CA47-B35C-FC25-BDAA-C0998E3C9D39}"/>
              </a:ext>
            </a:extLst>
          </p:cNvPr>
          <p:cNvSpPr txBox="1"/>
          <p:nvPr/>
        </p:nvSpPr>
        <p:spPr>
          <a:xfrm>
            <a:off x="1240229" y="1420837"/>
            <a:ext cx="2614319" cy="646331"/>
          </a:xfrm>
          <a:prstGeom prst="rect">
            <a:avLst/>
          </a:prstGeom>
          <a:noFill/>
        </p:spPr>
        <p:txBody>
          <a:bodyPr wrap="square" rtlCol="0">
            <a:spAutoFit/>
          </a:bodyPr>
          <a:lstStyle/>
          <a:p>
            <a:r>
              <a:rPr lang="de-DE" dirty="0"/>
              <a:t>23.06.1912 – 07.06.1954</a:t>
            </a:r>
          </a:p>
        </p:txBody>
      </p:sp>
      <p:pic>
        <p:nvPicPr>
          <p:cNvPr id="2052" name="Picture 4" descr="Alan Turing invented the computer but did he invent AI?">
            <a:extLst>
              <a:ext uri="{FF2B5EF4-FFF2-40B4-BE49-F238E27FC236}">
                <a16:creationId xmlns:a16="http://schemas.microsoft.com/office/drawing/2014/main" id="{CD28C8A2-E716-CC59-416C-2D0AE61B6E0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0628"/>
          <a:stretch/>
        </p:blipFill>
        <p:spPr bwMode="auto">
          <a:xfrm>
            <a:off x="6155383" y="4432288"/>
            <a:ext cx="1412996" cy="19079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lan turing cambridge boat team">
            <a:extLst>
              <a:ext uri="{FF2B5EF4-FFF2-40B4-BE49-F238E27FC236}">
                <a16:creationId xmlns:a16="http://schemas.microsoft.com/office/drawing/2014/main" id="{FFE8753B-D56E-491E-462D-D21FAD4AA9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62154" y="2070575"/>
            <a:ext cx="2115835" cy="166098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MIS - Community - History of Mathematics - Alan Turing">
            <a:extLst>
              <a:ext uri="{FF2B5EF4-FFF2-40B4-BE49-F238E27FC236}">
                <a16:creationId xmlns:a16="http://schemas.microsoft.com/office/drawing/2014/main" id="{A31FBFD9-01A3-5B05-36BB-1D6130712A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50029" y="1304506"/>
            <a:ext cx="1851366" cy="2312151"/>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5E7CF6F5-AE1A-CBF7-6478-9BB70DFF2AB9}"/>
              </a:ext>
            </a:extLst>
          </p:cNvPr>
          <p:cNvSpPr txBox="1"/>
          <p:nvPr/>
        </p:nvSpPr>
        <p:spPr>
          <a:xfrm>
            <a:off x="803633" y="3355669"/>
            <a:ext cx="2152357" cy="646331"/>
          </a:xfrm>
          <a:prstGeom prst="rect">
            <a:avLst/>
          </a:prstGeom>
          <a:noFill/>
        </p:spPr>
        <p:txBody>
          <a:bodyPr wrap="square" rtlCol="0">
            <a:spAutoFit/>
          </a:bodyPr>
          <a:lstStyle/>
          <a:p>
            <a:r>
              <a:rPr lang="de-DE" dirty="0"/>
              <a:t>1912 in London geboren</a:t>
            </a:r>
          </a:p>
        </p:txBody>
      </p:sp>
      <p:sp>
        <p:nvSpPr>
          <p:cNvPr id="12" name="Textfeld 11">
            <a:extLst>
              <a:ext uri="{FF2B5EF4-FFF2-40B4-BE49-F238E27FC236}">
                <a16:creationId xmlns:a16="http://schemas.microsoft.com/office/drawing/2014/main" id="{BBE97C09-4660-B145-97B1-53A50298C254}"/>
              </a:ext>
            </a:extLst>
          </p:cNvPr>
          <p:cNvSpPr txBox="1"/>
          <p:nvPr/>
        </p:nvSpPr>
        <p:spPr>
          <a:xfrm>
            <a:off x="3601329" y="4432288"/>
            <a:ext cx="2293034" cy="1200329"/>
          </a:xfrm>
          <a:prstGeom prst="rect">
            <a:avLst/>
          </a:prstGeom>
          <a:noFill/>
        </p:spPr>
        <p:txBody>
          <a:bodyPr wrap="square" rtlCol="0">
            <a:spAutoFit/>
          </a:bodyPr>
          <a:lstStyle/>
          <a:p>
            <a:r>
              <a:rPr lang="de-DE" dirty="0"/>
              <a:t>1931 Studium Mathematik Kings College, Cambridge</a:t>
            </a:r>
          </a:p>
          <a:p>
            <a:r>
              <a:rPr lang="de-DE" dirty="0">
                <a:solidFill>
                  <a:srgbClr val="C00000"/>
                </a:solidFill>
              </a:rPr>
              <a:t>1936 Turing Maschine</a:t>
            </a:r>
          </a:p>
        </p:txBody>
      </p:sp>
      <p:sp>
        <p:nvSpPr>
          <p:cNvPr id="13" name="Textfeld 12">
            <a:extLst>
              <a:ext uri="{FF2B5EF4-FFF2-40B4-BE49-F238E27FC236}">
                <a16:creationId xmlns:a16="http://schemas.microsoft.com/office/drawing/2014/main" id="{D434F836-B028-927F-DE36-5492B5D17455}"/>
              </a:ext>
            </a:extLst>
          </p:cNvPr>
          <p:cNvSpPr txBox="1"/>
          <p:nvPr/>
        </p:nvSpPr>
        <p:spPr>
          <a:xfrm>
            <a:off x="5632247" y="1912112"/>
            <a:ext cx="2916452" cy="1754326"/>
          </a:xfrm>
          <a:prstGeom prst="rect">
            <a:avLst/>
          </a:prstGeom>
          <a:noFill/>
        </p:spPr>
        <p:txBody>
          <a:bodyPr wrap="square" rtlCol="0">
            <a:spAutoFit/>
          </a:bodyPr>
          <a:lstStyle/>
          <a:p>
            <a:r>
              <a:rPr lang="de-DE" dirty="0"/>
              <a:t>1938 arbeitete mit </a:t>
            </a:r>
            <a:r>
              <a:rPr lang="de-DE" b="0" i="0" dirty="0">
                <a:effectLst/>
              </a:rPr>
              <a:t>Government Code and </a:t>
            </a:r>
            <a:r>
              <a:rPr lang="de-DE" b="0" i="0" dirty="0" err="1">
                <a:effectLst/>
              </a:rPr>
              <a:t>Cypher</a:t>
            </a:r>
            <a:r>
              <a:rPr lang="de-DE" b="0" i="0" dirty="0">
                <a:effectLst/>
              </a:rPr>
              <a:t> School zusammen</a:t>
            </a:r>
          </a:p>
          <a:p>
            <a:r>
              <a:rPr lang="de-DE" dirty="0"/>
              <a:t>1939 </a:t>
            </a:r>
            <a:r>
              <a:rPr lang="de-DE" b="0" i="0" dirty="0">
                <a:effectLst/>
              </a:rPr>
              <a:t>Hut 8 in Bletchley Park</a:t>
            </a:r>
          </a:p>
          <a:p>
            <a:r>
              <a:rPr lang="de-DE" dirty="0">
                <a:solidFill>
                  <a:srgbClr val="C00000"/>
                </a:solidFill>
              </a:rPr>
              <a:t>Arbeit an Entschlüsselung Enigma Code</a:t>
            </a:r>
          </a:p>
        </p:txBody>
      </p:sp>
      <p:sp>
        <p:nvSpPr>
          <p:cNvPr id="14" name="Textfeld 13">
            <a:extLst>
              <a:ext uri="{FF2B5EF4-FFF2-40B4-BE49-F238E27FC236}">
                <a16:creationId xmlns:a16="http://schemas.microsoft.com/office/drawing/2014/main" id="{AD3648D5-D295-455E-31E6-CAA1A0A12730}"/>
              </a:ext>
            </a:extLst>
          </p:cNvPr>
          <p:cNvSpPr txBox="1"/>
          <p:nvPr/>
        </p:nvSpPr>
        <p:spPr>
          <a:xfrm>
            <a:off x="8548699" y="4243125"/>
            <a:ext cx="3394150" cy="2031325"/>
          </a:xfrm>
          <a:prstGeom prst="rect">
            <a:avLst/>
          </a:prstGeom>
          <a:noFill/>
        </p:spPr>
        <p:txBody>
          <a:bodyPr wrap="square" rtlCol="0">
            <a:spAutoFit/>
          </a:bodyPr>
          <a:lstStyle/>
          <a:p>
            <a:r>
              <a:rPr lang="de-DE" dirty="0"/>
              <a:t>Rückkehr nach Cambridge</a:t>
            </a:r>
          </a:p>
          <a:p>
            <a:r>
              <a:rPr lang="de-DE" dirty="0"/>
              <a:t>1950 </a:t>
            </a:r>
            <a:r>
              <a:rPr lang="de-DE" dirty="0">
                <a:solidFill>
                  <a:srgbClr val="C00000"/>
                </a:solidFill>
              </a:rPr>
              <a:t>Turing Test</a:t>
            </a:r>
          </a:p>
          <a:p>
            <a:r>
              <a:rPr lang="de-DE" dirty="0"/>
              <a:t>1952 </a:t>
            </a:r>
            <a:r>
              <a:rPr lang="de-DE" dirty="0">
                <a:solidFill>
                  <a:srgbClr val="FFC000"/>
                </a:solidFill>
              </a:rPr>
              <a:t>Anklage wegen Homosexualität </a:t>
            </a:r>
            <a:r>
              <a:rPr lang="de-DE" dirty="0">
                <a:solidFill>
                  <a:srgbClr val="FFC000"/>
                </a:solidFill>
                <a:sym typeface="Wingdings" pitchFamily="2" charset="2"/>
              </a:rPr>
              <a:t> „Behandlung“ statt Haftstrafe</a:t>
            </a:r>
          </a:p>
          <a:p>
            <a:r>
              <a:rPr lang="de-DE" dirty="0">
                <a:sym typeface="Wingdings" pitchFamily="2" charset="2"/>
              </a:rPr>
              <a:t>1954 Tod durch </a:t>
            </a:r>
            <a:r>
              <a:rPr lang="de-DE" dirty="0" err="1">
                <a:sym typeface="Wingdings" pitchFamily="2" charset="2"/>
              </a:rPr>
              <a:t>Cyanidvergiftung</a:t>
            </a:r>
            <a:endParaRPr lang="de-DE" dirty="0">
              <a:sym typeface="Wingdings" pitchFamily="2" charset="2"/>
            </a:endParaRPr>
          </a:p>
          <a:p>
            <a:endParaRPr lang="de-DE" dirty="0"/>
          </a:p>
        </p:txBody>
      </p:sp>
      <p:sp>
        <p:nvSpPr>
          <p:cNvPr id="16" name="Freeform 2">
            <a:extLst>
              <a:ext uri="{FF2B5EF4-FFF2-40B4-BE49-F238E27FC236}">
                <a16:creationId xmlns:a16="http://schemas.microsoft.com/office/drawing/2014/main" id="{7EE1EAE4-5068-B29D-A1A1-AF812E7E7DEA}"/>
              </a:ext>
            </a:extLst>
          </p:cNvPr>
          <p:cNvSpPr/>
          <p:nvPr/>
        </p:nvSpPr>
        <p:spPr>
          <a:xfrm>
            <a:off x="2467202" y="4011923"/>
            <a:ext cx="4169148" cy="1907980"/>
          </a:xfrm>
          <a:custGeom>
            <a:avLst/>
            <a:gdLst/>
            <a:ahLst/>
            <a:cxnLst/>
            <a:rect l="l" t="t" r="r" b="b"/>
            <a:pathLst>
              <a:path w="7315200" h="2141359">
                <a:moveTo>
                  <a:pt x="0" y="0"/>
                </a:moveTo>
                <a:lnTo>
                  <a:pt x="7315200" y="0"/>
                </a:lnTo>
                <a:lnTo>
                  <a:pt x="7315200" y="2141358"/>
                </a:lnTo>
                <a:lnTo>
                  <a:pt x="0" y="214135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de-DE"/>
          </a:p>
        </p:txBody>
      </p:sp>
      <p:sp>
        <p:nvSpPr>
          <p:cNvPr id="17" name="Freeform 3">
            <a:extLst>
              <a:ext uri="{FF2B5EF4-FFF2-40B4-BE49-F238E27FC236}">
                <a16:creationId xmlns:a16="http://schemas.microsoft.com/office/drawing/2014/main" id="{C409DAAA-2BEF-CF01-6708-CC0E3125E802}"/>
              </a:ext>
            </a:extLst>
          </p:cNvPr>
          <p:cNvSpPr/>
          <p:nvPr/>
        </p:nvSpPr>
        <p:spPr>
          <a:xfrm rot="11826309">
            <a:off x="3360824" y="3285093"/>
            <a:ext cx="1120044" cy="395783"/>
          </a:xfrm>
          <a:custGeom>
            <a:avLst/>
            <a:gdLst/>
            <a:ahLst/>
            <a:cxnLst/>
            <a:rect l="l" t="t" r="r" b="b"/>
            <a:pathLst>
              <a:path w="5435672" h="1535577">
                <a:moveTo>
                  <a:pt x="0" y="0"/>
                </a:moveTo>
                <a:lnTo>
                  <a:pt x="5435673" y="0"/>
                </a:lnTo>
                <a:lnTo>
                  <a:pt x="5435673" y="1535578"/>
                </a:lnTo>
                <a:lnTo>
                  <a:pt x="0" y="153557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de-DE"/>
          </a:p>
        </p:txBody>
      </p:sp>
      <p:sp>
        <p:nvSpPr>
          <p:cNvPr id="18" name="Textfeld 17">
            <a:extLst>
              <a:ext uri="{FF2B5EF4-FFF2-40B4-BE49-F238E27FC236}">
                <a16:creationId xmlns:a16="http://schemas.microsoft.com/office/drawing/2014/main" id="{5CE61ADA-918A-AFD3-0C36-CD8CBF62D4D9}"/>
              </a:ext>
            </a:extLst>
          </p:cNvPr>
          <p:cNvSpPr txBox="1"/>
          <p:nvPr/>
        </p:nvSpPr>
        <p:spPr>
          <a:xfrm>
            <a:off x="1567897" y="2984764"/>
            <a:ext cx="2154143" cy="646331"/>
          </a:xfrm>
          <a:prstGeom prst="rect">
            <a:avLst/>
          </a:prstGeom>
          <a:noFill/>
        </p:spPr>
        <p:txBody>
          <a:bodyPr wrap="square" rtlCol="0">
            <a:spAutoFit/>
          </a:bodyPr>
          <a:lstStyle/>
          <a:p>
            <a:r>
              <a:rPr lang="de-DE" dirty="0"/>
              <a:t>SEK II</a:t>
            </a:r>
          </a:p>
          <a:p>
            <a:r>
              <a:rPr lang="de-DE" dirty="0"/>
              <a:t>Turing Maschine</a:t>
            </a:r>
          </a:p>
        </p:txBody>
      </p:sp>
      <p:sp>
        <p:nvSpPr>
          <p:cNvPr id="19" name="Freeform 2">
            <a:extLst>
              <a:ext uri="{FF2B5EF4-FFF2-40B4-BE49-F238E27FC236}">
                <a16:creationId xmlns:a16="http://schemas.microsoft.com/office/drawing/2014/main" id="{E0AA5F08-2187-B8AE-233A-8D547989329F}"/>
              </a:ext>
            </a:extLst>
          </p:cNvPr>
          <p:cNvSpPr/>
          <p:nvPr/>
        </p:nvSpPr>
        <p:spPr>
          <a:xfrm>
            <a:off x="5135282" y="2822766"/>
            <a:ext cx="3157462" cy="841939"/>
          </a:xfrm>
          <a:custGeom>
            <a:avLst/>
            <a:gdLst/>
            <a:ahLst/>
            <a:cxnLst/>
            <a:rect l="l" t="t" r="r" b="b"/>
            <a:pathLst>
              <a:path w="7315200" h="2141359">
                <a:moveTo>
                  <a:pt x="0" y="0"/>
                </a:moveTo>
                <a:lnTo>
                  <a:pt x="7315200" y="0"/>
                </a:lnTo>
                <a:lnTo>
                  <a:pt x="7315200" y="2141358"/>
                </a:lnTo>
                <a:lnTo>
                  <a:pt x="0" y="214135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de-DE"/>
          </a:p>
        </p:txBody>
      </p:sp>
      <p:sp>
        <p:nvSpPr>
          <p:cNvPr id="20" name="Freeform 3">
            <a:extLst>
              <a:ext uri="{FF2B5EF4-FFF2-40B4-BE49-F238E27FC236}">
                <a16:creationId xmlns:a16="http://schemas.microsoft.com/office/drawing/2014/main" id="{AE04D268-F151-5008-0DBB-229E11FB08DD}"/>
              </a:ext>
            </a:extLst>
          </p:cNvPr>
          <p:cNvSpPr/>
          <p:nvPr/>
        </p:nvSpPr>
        <p:spPr>
          <a:xfrm rot="11826309">
            <a:off x="5927797" y="2192293"/>
            <a:ext cx="1120044" cy="395783"/>
          </a:xfrm>
          <a:custGeom>
            <a:avLst/>
            <a:gdLst/>
            <a:ahLst/>
            <a:cxnLst/>
            <a:rect l="l" t="t" r="r" b="b"/>
            <a:pathLst>
              <a:path w="5435672" h="1535577">
                <a:moveTo>
                  <a:pt x="0" y="0"/>
                </a:moveTo>
                <a:lnTo>
                  <a:pt x="5435673" y="0"/>
                </a:lnTo>
                <a:lnTo>
                  <a:pt x="5435673" y="1535578"/>
                </a:lnTo>
                <a:lnTo>
                  <a:pt x="0" y="153557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de-DE"/>
          </a:p>
        </p:txBody>
      </p:sp>
      <p:sp>
        <p:nvSpPr>
          <p:cNvPr id="21" name="Textfeld 20">
            <a:extLst>
              <a:ext uri="{FF2B5EF4-FFF2-40B4-BE49-F238E27FC236}">
                <a16:creationId xmlns:a16="http://schemas.microsoft.com/office/drawing/2014/main" id="{860D62EA-8505-3C09-D9E8-4F522D517570}"/>
              </a:ext>
            </a:extLst>
          </p:cNvPr>
          <p:cNvSpPr txBox="1"/>
          <p:nvPr/>
        </p:nvSpPr>
        <p:spPr>
          <a:xfrm>
            <a:off x="3722040" y="1820698"/>
            <a:ext cx="2067125" cy="646331"/>
          </a:xfrm>
          <a:prstGeom prst="rect">
            <a:avLst/>
          </a:prstGeom>
          <a:noFill/>
        </p:spPr>
        <p:txBody>
          <a:bodyPr wrap="square" rtlCol="0">
            <a:spAutoFit/>
          </a:bodyPr>
          <a:lstStyle/>
          <a:p>
            <a:r>
              <a:rPr lang="de-DE" dirty="0"/>
              <a:t>SEK I</a:t>
            </a:r>
            <a:br>
              <a:rPr lang="de-DE" dirty="0"/>
            </a:br>
            <a:r>
              <a:rPr lang="de-DE" dirty="0"/>
              <a:t>Verschlüsselung</a:t>
            </a:r>
          </a:p>
        </p:txBody>
      </p:sp>
      <p:sp>
        <p:nvSpPr>
          <p:cNvPr id="22" name="Freeform 2">
            <a:extLst>
              <a:ext uri="{FF2B5EF4-FFF2-40B4-BE49-F238E27FC236}">
                <a16:creationId xmlns:a16="http://schemas.microsoft.com/office/drawing/2014/main" id="{1DFA1CBB-039F-71A7-3FD5-E2E2613C7AD8}"/>
              </a:ext>
            </a:extLst>
          </p:cNvPr>
          <p:cNvSpPr/>
          <p:nvPr/>
        </p:nvSpPr>
        <p:spPr>
          <a:xfrm>
            <a:off x="8592328" y="4382074"/>
            <a:ext cx="2361942" cy="564040"/>
          </a:xfrm>
          <a:custGeom>
            <a:avLst/>
            <a:gdLst/>
            <a:ahLst/>
            <a:cxnLst/>
            <a:rect l="l" t="t" r="r" b="b"/>
            <a:pathLst>
              <a:path w="7315200" h="2141359">
                <a:moveTo>
                  <a:pt x="0" y="0"/>
                </a:moveTo>
                <a:lnTo>
                  <a:pt x="7315200" y="0"/>
                </a:lnTo>
                <a:lnTo>
                  <a:pt x="7315200" y="2141358"/>
                </a:lnTo>
                <a:lnTo>
                  <a:pt x="0" y="214135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de-DE"/>
          </a:p>
        </p:txBody>
      </p:sp>
      <p:sp>
        <p:nvSpPr>
          <p:cNvPr id="23" name="Freeform 3">
            <a:extLst>
              <a:ext uri="{FF2B5EF4-FFF2-40B4-BE49-F238E27FC236}">
                <a16:creationId xmlns:a16="http://schemas.microsoft.com/office/drawing/2014/main" id="{F8F28C4B-AC23-172C-747A-F0A63D999FB3}"/>
              </a:ext>
            </a:extLst>
          </p:cNvPr>
          <p:cNvSpPr/>
          <p:nvPr/>
        </p:nvSpPr>
        <p:spPr>
          <a:xfrm rot="17555249">
            <a:off x="10817814" y="4074016"/>
            <a:ext cx="1120044" cy="395783"/>
          </a:xfrm>
          <a:custGeom>
            <a:avLst/>
            <a:gdLst/>
            <a:ahLst/>
            <a:cxnLst/>
            <a:rect l="l" t="t" r="r" b="b"/>
            <a:pathLst>
              <a:path w="5435672" h="1535577">
                <a:moveTo>
                  <a:pt x="0" y="0"/>
                </a:moveTo>
                <a:lnTo>
                  <a:pt x="5435673" y="0"/>
                </a:lnTo>
                <a:lnTo>
                  <a:pt x="5435673" y="1535578"/>
                </a:lnTo>
                <a:lnTo>
                  <a:pt x="0" y="153557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de-DE"/>
          </a:p>
        </p:txBody>
      </p:sp>
      <p:sp>
        <p:nvSpPr>
          <p:cNvPr id="24" name="Textfeld 23">
            <a:extLst>
              <a:ext uri="{FF2B5EF4-FFF2-40B4-BE49-F238E27FC236}">
                <a16:creationId xmlns:a16="http://schemas.microsoft.com/office/drawing/2014/main" id="{6D23C06F-E890-06CC-FC56-358705FC9182}"/>
              </a:ext>
            </a:extLst>
          </p:cNvPr>
          <p:cNvSpPr txBox="1"/>
          <p:nvPr/>
        </p:nvSpPr>
        <p:spPr>
          <a:xfrm>
            <a:off x="9959925" y="2661598"/>
            <a:ext cx="2079400" cy="646331"/>
          </a:xfrm>
          <a:prstGeom prst="rect">
            <a:avLst/>
          </a:prstGeom>
          <a:noFill/>
        </p:spPr>
        <p:txBody>
          <a:bodyPr wrap="square" rtlCol="0">
            <a:spAutoFit/>
          </a:bodyPr>
          <a:lstStyle/>
          <a:p>
            <a:r>
              <a:rPr lang="de-DE" dirty="0"/>
              <a:t>Sek I/II</a:t>
            </a:r>
            <a:br>
              <a:rPr lang="de-DE" dirty="0"/>
            </a:br>
            <a:r>
              <a:rPr lang="de-DE" dirty="0"/>
              <a:t>Künstliche Intelligenz</a:t>
            </a:r>
          </a:p>
        </p:txBody>
      </p:sp>
    </p:spTree>
    <p:extLst>
      <p:ext uri="{BB962C8B-B14F-4D97-AF65-F5344CB8AC3E}">
        <p14:creationId xmlns:p14="http://schemas.microsoft.com/office/powerpoint/2010/main" val="72815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50"/>
                                        </p:tgtEl>
                                      </p:cBhvr>
                                    </p:animEffect>
                                    <p:set>
                                      <p:cBhvr>
                                        <p:cTn id="31" dur="1" fill="hold">
                                          <p:stCondLst>
                                            <p:cond delay="499"/>
                                          </p:stCondLst>
                                        </p:cTn>
                                        <p:tgtEl>
                                          <p:spTgt spid="205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2054"/>
                                        </p:tgtEl>
                                      </p:cBhvr>
                                    </p:animEffect>
                                    <p:set>
                                      <p:cBhvr>
                                        <p:cTn id="37" dur="1" fill="hold">
                                          <p:stCondLst>
                                            <p:cond delay="499"/>
                                          </p:stCondLst>
                                        </p:cTn>
                                        <p:tgtEl>
                                          <p:spTgt spid="205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2052"/>
                                        </p:tgtEl>
                                      </p:cBhvr>
                                    </p:animEffect>
                                    <p:set>
                                      <p:cBhvr>
                                        <p:cTn id="40" dur="1" fill="hold">
                                          <p:stCondLst>
                                            <p:cond delay="499"/>
                                          </p:stCondLst>
                                        </p:cTn>
                                        <p:tgtEl>
                                          <p:spTgt spid="2052"/>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2056"/>
                                        </p:tgtEl>
                                      </p:cBhvr>
                                    </p:animEffect>
                                    <p:set>
                                      <p:cBhvr>
                                        <p:cTn id="43" dur="1" fill="hold">
                                          <p:stCondLst>
                                            <p:cond delay="499"/>
                                          </p:stCondLst>
                                        </p:cTn>
                                        <p:tgtEl>
                                          <p:spTgt spid="205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22"/>
                                        </p:tgtEl>
                                      </p:cBhvr>
                                    </p:animEffect>
                                    <p:set>
                                      <p:cBhvr>
                                        <p:cTn id="83" dur="1" fill="hold">
                                          <p:stCondLst>
                                            <p:cond delay="499"/>
                                          </p:stCondLst>
                                        </p:cTn>
                                        <p:tgtEl>
                                          <p:spTgt spid="22"/>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23"/>
                                        </p:tgtEl>
                                      </p:cBhvr>
                                    </p:animEffect>
                                    <p:set>
                                      <p:cBhvr>
                                        <p:cTn id="86" dur="1" fill="hold">
                                          <p:stCondLst>
                                            <p:cond delay="499"/>
                                          </p:stCondLst>
                                        </p:cTn>
                                        <p:tgtEl>
                                          <p:spTgt spid="23"/>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24"/>
                                        </p:tgtEl>
                                      </p:cBhvr>
                                    </p:animEffect>
                                    <p:set>
                                      <p:cBhvr>
                                        <p:cTn id="89" dur="1" fill="hold">
                                          <p:stCondLst>
                                            <p:cond delay="499"/>
                                          </p:stCondLst>
                                        </p:cTn>
                                        <p:tgtEl>
                                          <p:spTgt spid="24"/>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19"/>
                                        </p:tgtEl>
                                      </p:cBhvr>
                                    </p:animEffect>
                                    <p:set>
                                      <p:cBhvr>
                                        <p:cTn id="92" dur="1" fill="hold">
                                          <p:stCondLst>
                                            <p:cond delay="499"/>
                                          </p:stCondLst>
                                        </p:cTn>
                                        <p:tgtEl>
                                          <p:spTgt spid="19"/>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13"/>
                                        </p:tgtEl>
                                      </p:cBhvr>
                                    </p:animEffect>
                                    <p:set>
                                      <p:cBhvr>
                                        <p:cTn id="95" dur="1" fill="hold">
                                          <p:stCondLst>
                                            <p:cond delay="499"/>
                                          </p:stCondLst>
                                        </p:cTn>
                                        <p:tgtEl>
                                          <p:spTgt spid="13"/>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20"/>
                                        </p:tgtEl>
                                      </p:cBhvr>
                                    </p:animEffect>
                                    <p:set>
                                      <p:cBhvr>
                                        <p:cTn id="98" dur="1" fill="hold">
                                          <p:stCondLst>
                                            <p:cond delay="499"/>
                                          </p:stCondLst>
                                        </p:cTn>
                                        <p:tgtEl>
                                          <p:spTgt spid="20"/>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21"/>
                                        </p:tgtEl>
                                      </p:cBhvr>
                                    </p:animEffect>
                                    <p:set>
                                      <p:cBhvr>
                                        <p:cTn id="10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16" grpId="0" animBg="1"/>
      <p:bldP spid="17" grpId="0" animBg="1"/>
      <p:bldP spid="18" grpId="0"/>
      <p:bldP spid="19" grpId="0" animBg="1"/>
      <p:bldP spid="19" grpId="1" animBg="1"/>
      <p:bldP spid="20" grpId="0" animBg="1"/>
      <p:bldP spid="20" grpId="1" animBg="1"/>
      <p:bldP spid="21" grpId="0"/>
      <p:bldP spid="21" grpId="1"/>
      <p:bldP spid="22" grpId="0" animBg="1"/>
      <p:bldP spid="22" grpId="1" animBg="1"/>
      <p:bldP spid="23" grpId="0" animBg="1"/>
      <p:bldP spid="23" grpId="1" animBg="1"/>
      <p:bldP spid="24" grpId="0"/>
      <p:bldP spid="2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F5FAB-1367-F837-F669-9B04CBFF1B2D}"/>
              </a:ext>
            </a:extLst>
          </p:cNvPr>
          <p:cNvSpPr>
            <a:spLocks noGrp="1"/>
          </p:cNvSpPr>
          <p:nvPr>
            <p:ph type="title"/>
          </p:nvPr>
        </p:nvSpPr>
        <p:spPr/>
        <p:txBody>
          <a:bodyPr/>
          <a:lstStyle/>
          <a:p>
            <a:r>
              <a:rPr lang="de-DE" dirty="0"/>
              <a:t>Rahmenplan</a:t>
            </a:r>
          </a:p>
        </p:txBody>
      </p:sp>
      <p:sp>
        <p:nvSpPr>
          <p:cNvPr id="4" name="Datumsplatzhalter 3">
            <a:extLst>
              <a:ext uri="{FF2B5EF4-FFF2-40B4-BE49-F238E27FC236}">
                <a16:creationId xmlns:a16="http://schemas.microsoft.com/office/drawing/2014/main" id="{A4BE14D0-BD85-40FA-8D9E-C04573C6959B}"/>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9AF84B15-0D7C-1104-1203-1B3927DB0BB0}"/>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15522705-9DCF-FD07-F420-2BD2B41ED04D}"/>
              </a:ext>
            </a:extLst>
          </p:cNvPr>
          <p:cNvSpPr>
            <a:spLocks noGrp="1"/>
          </p:cNvSpPr>
          <p:nvPr>
            <p:ph type="sldNum" sz="quarter" idx="12"/>
          </p:nvPr>
        </p:nvSpPr>
        <p:spPr/>
        <p:txBody>
          <a:bodyPr/>
          <a:lstStyle/>
          <a:p>
            <a:fld id="{A1600F66-7E24-4C22-9C22-D4A62870B948}" type="slidenum">
              <a:rPr lang="de-DE" smtClean="0"/>
              <a:t>6</a:t>
            </a:fld>
            <a:endParaRPr lang="de-DE"/>
          </a:p>
        </p:txBody>
      </p:sp>
      <p:pic>
        <p:nvPicPr>
          <p:cNvPr id="7" name="Grafik 6" descr="Ein Bild, das Text, Screenshot, Schrift, Dokument enthält.&#10;&#10;Automatisch generierte Beschreibung">
            <a:extLst>
              <a:ext uri="{FF2B5EF4-FFF2-40B4-BE49-F238E27FC236}">
                <a16:creationId xmlns:a16="http://schemas.microsoft.com/office/drawing/2014/main" id="{AEEE96FA-9E70-8D0C-32AC-5BCF170DCF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1316" y="1415032"/>
            <a:ext cx="5013022" cy="4857752"/>
          </a:xfrm>
          <a:prstGeom prst="rect">
            <a:avLst/>
          </a:prstGeom>
        </p:spPr>
      </p:pic>
    </p:spTree>
    <p:extLst>
      <p:ext uri="{BB962C8B-B14F-4D97-AF65-F5344CB8AC3E}">
        <p14:creationId xmlns:p14="http://schemas.microsoft.com/office/powerpoint/2010/main" val="184777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8F5C6F-D03E-4CCB-D678-15F9BD984DF0}"/>
              </a:ext>
            </a:extLst>
          </p:cNvPr>
          <p:cNvSpPr>
            <a:spLocks noGrp="1"/>
          </p:cNvSpPr>
          <p:nvPr>
            <p:ph type="title"/>
          </p:nvPr>
        </p:nvSpPr>
        <p:spPr/>
        <p:txBody>
          <a:bodyPr/>
          <a:lstStyle/>
          <a:p>
            <a:r>
              <a:rPr lang="de-DE" dirty="0"/>
              <a:t>Probleme für SchülerInnen mit Turingmaschine</a:t>
            </a:r>
          </a:p>
        </p:txBody>
      </p:sp>
      <p:sp>
        <p:nvSpPr>
          <p:cNvPr id="3" name="Inhaltsplatzhalter 2">
            <a:extLst>
              <a:ext uri="{FF2B5EF4-FFF2-40B4-BE49-F238E27FC236}">
                <a16:creationId xmlns:a16="http://schemas.microsoft.com/office/drawing/2014/main" id="{525A9721-6A1B-BE6B-409F-7EFFAAC662CD}"/>
              </a:ext>
            </a:extLst>
          </p:cNvPr>
          <p:cNvSpPr>
            <a:spLocks noGrp="1"/>
          </p:cNvSpPr>
          <p:nvPr>
            <p:ph idx="1"/>
          </p:nvPr>
        </p:nvSpPr>
        <p:spPr/>
        <p:txBody>
          <a:bodyPr/>
          <a:lstStyle/>
          <a:p>
            <a:r>
              <a:rPr lang="de-DE" dirty="0"/>
              <a:t>Turingmaschine mathematisches Modell </a:t>
            </a:r>
            <a:r>
              <a:rPr lang="de-DE" dirty="0">
                <a:sym typeface="Wingdings" pitchFamily="2" charset="2"/>
              </a:rPr>
              <a:t> Vorstellung der Turingmaschine schwierig, da konkrete Maschine nicht existiert</a:t>
            </a:r>
          </a:p>
          <a:p>
            <a:r>
              <a:rPr lang="de-DE" dirty="0">
                <a:sym typeface="Wingdings" pitchFamily="2" charset="2"/>
              </a:rPr>
              <a:t>Brücke zwischen Theorie und Praxis schwer zu Erfassung  Fragen nach Nutzen</a:t>
            </a:r>
          </a:p>
          <a:p>
            <a:r>
              <a:rPr lang="de-DE" dirty="0">
                <a:sym typeface="Wingdings" pitchFamily="2" charset="2"/>
              </a:rPr>
              <a:t>Gedankliche Herausforderung  Nachvollziehbarkeit der Arbeitsweise</a:t>
            </a:r>
          </a:p>
          <a:p>
            <a:pPr>
              <a:buFont typeface="Wingdings" pitchFamily="2" charset="2"/>
              <a:buChar char="à"/>
            </a:pPr>
            <a:r>
              <a:rPr lang="de-DE" b="1" dirty="0">
                <a:sym typeface="Wingdings" pitchFamily="2" charset="2"/>
              </a:rPr>
              <a:t>Mangelnde Motivation, Alltagsbezug oft schwierig</a:t>
            </a:r>
          </a:p>
          <a:p>
            <a:pPr>
              <a:buFont typeface="Wingdings" pitchFamily="2" charset="2"/>
              <a:buChar char="à"/>
            </a:pPr>
            <a:r>
              <a:rPr lang="de-DE" b="1" dirty="0">
                <a:sym typeface="Wingdings" pitchFamily="2" charset="2"/>
              </a:rPr>
              <a:t>Abstrakt, theoretisch</a:t>
            </a:r>
          </a:p>
        </p:txBody>
      </p:sp>
      <p:sp>
        <p:nvSpPr>
          <p:cNvPr id="4" name="Datumsplatzhalter 3">
            <a:extLst>
              <a:ext uri="{FF2B5EF4-FFF2-40B4-BE49-F238E27FC236}">
                <a16:creationId xmlns:a16="http://schemas.microsoft.com/office/drawing/2014/main" id="{A869C71C-A17A-57DC-BFDD-30003C168E39}"/>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5D6A348E-4A4E-60F2-58FE-11882C27CAC6}"/>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C9220117-4460-906E-5B85-60AFAB47CF65}"/>
              </a:ext>
            </a:extLst>
          </p:cNvPr>
          <p:cNvSpPr>
            <a:spLocks noGrp="1"/>
          </p:cNvSpPr>
          <p:nvPr>
            <p:ph type="sldNum" sz="quarter" idx="12"/>
          </p:nvPr>
        </p:nvSpPr>
        <p:spPr/>
        <p:txBody>
          <a:bodyPr/>
          <a:lstStyle/>
          <a:p>
            <a:fld id="{A1600F66-7E24-4C22-9C22-D4A62870B948}" type="slidenum">
              <a:rPr lang="de-DE" smtClean="0"/>
              <a:t>7</a:t>
            </a:fld>
            <a:endParaRPr lang="de-DE"/>
          </a:p>
        </p:txBody>
      </p:sp>
    </p:spTree>
    <p:extLst>
      <p:ext uri="{BB962C8B-B14F-4D97-AF65-F5344CB8AC3E}">
        <p14:creationId xmlns:p14="http://schemas.microsoft.com/office/powerpoint/2010/main" val="255990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765B44-A020-238D-A6E4-D478B838F593}"/>
              </a:ext>
            </a:extLst>
          </p:cNvPr>
          <p:cNvSpPr>
            <a:spLocks noGrp="1"/>
          </p:cNvSpPr>
          <p:nvPr>
            <p:ph type="title"/>
          </p:nvPr>
        </p:nvSpPr>
        <p:spPr/>
        <p:txBody>
          <a:bodyPr/>
          <a:lstStyle/>
          <a:p>
            <a:r>
              <a:rPr lang="de-DE" dirty="0"/>
              <a:t>Begegnung dieser Probleme</a:t>
            </a:r>
          </a:p>
        </p:txBody>
      </p:sp>
      <p:sp>
        <p:nvSpPr>
          <p:cNvPr id="3" name="Inhaltsplatzhalter 2">
            <a:extLst>
              <a:ext uri="{FF2B5EF4-FFF2-40B4-BE49-F238E27FC236}">
                <a16:creationId xmlns:a16="http://schemas.microsoft.com/office/drawing/2014/main" id="{75C0ADC6-6B1A-399B-FC86-815EE24CBB71}"/>
              </a:ext>
            </a:extLst>
          </p:cNvPr>
          <p:cNvSpPr>
            <a:spLocks noGrp="1"/>
          </p:cNvSpPr>
          <p:nvPr>
            <p:ph idx="1"/>
          </p:nvPr>
        </p:nvSpPr>
        <p:spPr>
          <a:xfrm>
            <a:off x="1024128" y="2286000"/>
            <a:ext cx="9720073" cy="2286000"/>
          </a:xfrm>
        </p:spPr>
        <p:txBody>
          <a:bodyPr/>
          <a:lstStyle/>
          <a:p>
            <a:r>
              <a:rPr lang="de-DE" dirty="0"/>
              <a:t>TM durch Simulation oder Spiel greifbarer machen</a:t>
            </a:r>
          </a:p>
          <a:p>
            <a:r>
              <a:rPr lang="de-DE" dirty="0"/>
              <a:t>Alltagsbezug/Anwendung für SchülerInnen sichtbar machen</a:t>
            </a:r>
          </a:p>
          <a:p>
            <a:r>
              <a:rPr lang="de-DE" dirty="0"/>
              <a:t>Motivation über Turing als Persönlichkeit</a:t>
            </a:r>
          </a:p>
        </p:txBody>
      </p:sp>
      <p:sp>
        <p:nvSpPr>
          <p:cNvPr id="4" name="Datumsplatzhalter 3">
            <a:extLst>
              <a:ext uri="{FF2B5EF4-FFF2-40B4-BE49-F238E27FC236}">
                <a16:creationId xmlns:a16="http://schemas.microsoft.com/office/drawing/2014/main" id="{B6857242-D51D-833D-563A-B36696996C92}"/>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C1FBB312-837F-D48A-FCD6-A4DC33CF41BA}"/>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E5AFBCC8-0F24-08F5-0544-3126FB13BD22}"/>
              </a:ext>
            </a:extLst>
          </p:cNvPr>
          <p:cNvSpPr>
            <a:spLocks noGrp="1"/>
          </p:cNvSpPr>
          <p:nvPr>
            <p:ph type="sldNum" sz="quarter" idx="12"/>
          </p:nvPr>
        </p:nvSpPr>
        <p:spPr/>
        <p:txBody>
          <a:bodyPr/>
          <a:lstStyle/>
          <a:p>
            <a:fld id="{A1600F66-7E24-4C22-9C22-D4A62870B948}" type="slidenum">
              <a:rPr lang="de-DE" smtClean="0"/>
              <a:t>8</a:t>
            </a:fld>
            <a:endParaRPr lang="de-DE"/>
          </a:p>
        </p:txBody>
      </p:sp>
    </p:spTree>
    <p:extLst>
      <p:ext uri="{BB962C8B-B14F-4D97-AF65-F5344CB8AC3E}">
        <p14:creationId xmlns:p14="http://schemas.microsoft.com/office/powerpoint/2010/main" val="202494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F92528-531D-820F-4DD0-333306B9C5AC}"/>
              </a:ext>
            </a:extLst>
          </p:cNvPr>
          <p:cNvSpPr>
            <a:spLocks noGrp="1"/>
          </p:cNvSpPr>
          <p:nvPr>
            <p:ph type="title"/>
          </p:nvPr>
        </p:nvSpPr>
        <p:spPr/>
        <p:txBody>
          <a:bodyPr/>
          <a:lstStyle/>
          <a:p>
            <a:r>
              <a:rPr lang="de-DE" dirty="0"/>
              <a:t>Idee Einer Unterrichtseinheit: Turing Maschine</a:t>
            </a:r>
          </a:p>
        </p:txBody>
      </p:sp>
      <p:sp>
        <p:nvSpPr>
          <p:cNvPr id="3" name="Inhaltsplatzhalter 2">
            <a:extLst>
              <a:ext uri="{FF2B5EF4-FFF2-40B4-BE49-F238E27FC236}">
                <a16:creationId xmlns:a16="http://schemas.microsoft.com/office/drawing/2014/main" id="{3A702433-EB7E-6EB0-0C92-6AFB521C2AD2}"/>
              </a:ext>
            </a:extLst>
          </p:cNvPr>
          <p:cNvSpPr>
            <a:spLocks noGrp="1"/>
          </p:cNvSpPr>
          <p:nvPr>
            <p:ph idx="1"/>
          </p:nvPr>
        </p:nvSpPr>
        <p:spPr/>
        <p:txBody>
          <a:bodyPr/>
          <a:lstStyle/>
          <a:p>
            <a:r>
              <a:rPr lang="de-DE" dirty="0"/>
              <a:t>Einführung mit Forscherfrage Spiel und Informatik</a:t>
            </a:r>
          </a:p>
          <a:p>
            <a:r>
              <a:rPr lang="de-DE" dirty="0"/>
              <a:t>Turing wer war das &amp; warum große Rolle in Informatik</a:t>
            </a:r>
          </a:p>
          <a:p>
            <a:r>
              <a:rPr lang="de-DE" dirty="0"/>
              <a:t>Theoretische Auseinandersetzung mit Turing Maschine </a:t>
            </a:r>
          </a:p>
          <a:p>
            <a:r>
              <a:rPr lang="de-DE" dirty="0"/>
              <a:t>Zurück zum Spiel Anwenden des Wissens durch identifizieren von fehlenden Zusammenhängen</a:t>
            </a:r>
          </a:p>
        </p:txBody>
      </p:sp>
      <p:sp>
        <p:nvSpPr>
          <p:cNvPr id="4" name="Datumsplatzhalter 3">
            <a:extLst>
              <a:ext uri="{FF2B5EF4-FFF2-40B4-BE49-F238E27FC236}">
                <a16:creationId xmlns:a16="http://schemas.microsoft.com/office/drawing/2014/main" id="{A91B2EBA-56E0-46BC-96AB-0A8B9E6DEF40}"/>
              </a:ext>
            </a:extLst>
          </p:cNvPr>
          <p:cNvSpPr>
            <a:spLocks noGrp="1"/>
          </p:cNvSpPr>
          <p:nvPr>
            <p:ph type="dt" sz="half" idx="10"/>
          </p:nvPr>
        </p:nvSpPr>
        <p:spPr/>
        <p:txBody>
          <a:bodyPr/>
          <a:lstStyle/>
          <a:p>
            <a:fld id="{6BF680E6-0C64-AE47-929E-399A7985E8E6}" type="datetimeyyyy">
              <a:rPr lang="de-DE" smtClean="0"/>
              <a:t>2024</a:t>
            </a:fld>
            <a:endParaRPr lang="de-DE"/>
          </a:p>
        </p:txBody>
      </p:sp>
      <p:sp>
        <p:nvSpPr>
          <p:cNvPr id="5" name="Fußzeilenplatzhalter 4">
            <a:extLst>
              <a:ext uri="{FF2B5EF4-FFF2-40B4-BE49-F238E27FC236}">
                <a16:creationId xmlns:a16="http://schemas.microsoft.com/office/drawing/2014/main" id="{47443494-60F1-4828-4B10-6F4E4FA12DAC}"/>
              </a:ext>
            </a:extLst>
          </p:cNvPr>
          <p:cNvSpPr>
            <a:spLocks noGrp="1"/>
          </p:cNvSpPr>
          <p:nvPr>
            <p:ph type="ftr" sz="quarter" idx="11"/>
          </p:nvPr>
        </p:nvSpPr>
        <p:spPr/>
        <p:txBody>
          <a:bodyPr/>
          <a:lstStyle/>
          <a:p>
            <a:r>
              <a:rPr lang="de-DE"/>
              <a:t>F. Davieds</a:t>
            </a:r>
          </a:p>
        </p:txBody>
      </p:sp>
      <p:sp>
        <p:nvSpPr>
          <p:cNvPr id="6" name="Foliennummernplatzhalter 5">
            <a:extLst>
              <a:ext uri="{FF2B5EF4-FFF2-40B4-BE49-F238E27FC236}">
                <a16:creationId xmlns:a16="http://schemas.microsoft.com/office/drawing/2014/main" id="{6EF7763A-DCA8-9F41-A996-38F40F72E8C9}"/>
              </a:ext>
            </a:extLst>
          </p:cNvPr>
          <p:cNvSpPr>
            <a:spLocks noGrp="1"/>
          </p:cNvSpPr>
          <p:nvPr>
            <p:ph type="sldNum" sz="quarter" idx="12"/>
          </p:nvPr>
        </p:nvSpPr>
        <p:spPr/>
        <p:txBody>
          <a:bodyPr/>
          <a:lstStyle/>
          <a:p>
            <a:fld id="{A1600F66-7E24-4C22-9C22-D4A62870B948}" type="slidenum">
              <a:rPr lang="de-DE" smtClean="0"/>
              <a:t>9</a:t>
            </a:fld>
            <a:endParaRPr lang="de-DE"/>
          </a:p>
        </p:txBody>
      </p:sp>
    </p:spTree>
    <p:extLst>
      <p:ext uri="{BB962C8B-B14F-4D97-AF65-F5344CB8AC3E}">
        <p14:creationId xmlns:p14="http://schemas.microsoft.com/office/powerpoint/2010/main" val="20474066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Vorlage.potx" id="{785F202F-B3D6-4498-9934-E8D1BCDA7E28}" vid="{FDC17A55-10A1-43FD-AD69-0B7D226E27B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Template>
  <TotalTime>0</TotalTime>
  <Words>1843</Words>
  <Application>Microsoft Macintosh PowerPoint</Application>
  <PresentationFormat>Breitbild</PresentationFormat>
  <Paragraphs>230</Paragraphs>
  <Slides>24</Slides>
  <Notes>17</Notes>
  <HiddenSlides>2</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24</vt:i4>
      </vt:variant>
    </vt:vector>
  </HeadingPairs>
  <TitlesOfParts>
    <vt:vector size="35" baseType="lpstr">
      <vt:lpstr>Arial</vt:lpstr>
      <vt:lpstr>Calibri</vt:lpstr>
      <vt:lpstr>Cambria Math</vt:lpstr>
      <vt:lpstr>Fira Sans</vt:lpstr>
      <vt:lpstr>PTSans</vt:lpstr>
      <vt:lpstr>Symbol</vt:lpstr>
      <vt:lpstr>Tw Cen MT</vt:lpstr>
      <vt:lpstr>Tw Cen MT Condensed</vt:lpstr>
      <vt:lpstr>Wingdings</vt:lpstr>
      <vt:lpstr>Wingdings 3</vt:lpstr>
      <vt:lpstr>Integral</vt:lpstr>
      <vt:lpstr>Turing Entdecken</vt:lpstr>
      <vt:lpstr>Warum Haben sie sich für diesen Workshop entschieden?</vt:lpstr>
      <vt:lpstr>Rahmenplan</vt:lpstr>
      <vt:lpstr>Umsetzung Unterricht Turing – als Person</vt:lpstr>
      <vt:lpstr>PowerPoint-Präsentation</vt:lpstr>
      <vt:lpstr>Rahmenplan</vt:lpstr>
      <vt:lpstr>Probleme für SchülerInnen mit Turingmaschine</vt:lpstr>
      <vt:lpstr>Begegnung dieser Probleme</vt:lpstr>
      <vt:lpstr>Idee Einer Unterrichtseinheit: Turing Maschine</vt:lpstr>
      <vt:lpstr>PowerPoint-Präsentation</vt:lpstr>
      <vt:lpstr>Turing Maschine erarbeiten</vt:lpstr>
      <vt:lpstr>Turing Maschine erarbeiten</vt:lpstr>
      <vt:lpstr>Turing Maschine erarbeiten</vt:lpstr>
      <vt:lpstr>Turing Maschine erarbeiten</vt:lpstr>
      <vt:lpstr>Präzisierung Turing Maschine</vt:lpstr>
      <vt:lpstr>Turing Maschine</vt:lpstr>
      <vt:lpstr>Turing Maschine Simulation</vt:lpstr>
      <vt:lpstr>Turing Maschine Rollenspiel</vt:lpstr>
      <vt:lpstr>Turing Maschine = realer COmputer</vt:lpstr>
      <vt:lpstr>Church-Turing-These</vt:lpstr>
      <vt:lpstr>Ist Turing drin, wo Turing draufsteht?</vt:lpstr>
      <vt:lpstr>Auswertung Spielphase</vt:lpstr>
      <vt:lpstr>Quellen</vt:lpstr>
      <vt:lpstr>Vorlagen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Max Kobrow</dc:creator>
  <cp:lastModifiedBy>Franziska Burzlaff</cp:lastModifiedBy>
  <cp:revision>91</cp:revision>
  <dcterms:created xsi:type="dcterms:W3CDTF">2024-05-27T15:53:12Z</dcterms:created>
  <dcterms:modified xsi:type="dcterms:W3CDTF">2024-10-20T10:13:00Z</dcterms:modified>
</cp:coreProperties>
</file>