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259" r:id="rId3"/>
    <p:sldId id="260" r:id="rId4"/>
    <p:sldId id="261" r:id="rId5"/>
    <p:sldId id="263" r:id="rId6"/>
    <p:sldId id="258" r:id="rId7"/>
    <p:sldId id="264" r:id="rId8"/>
    <p:sldId id="265" r:id="rId9"/>
    <p:sldId id="266" r:id="rId10"/>
    <p:sldId id="306" r:id="rId11"/>
    <p:sldId id="305" r:id="rId12"/>
    <p:sldId id="304" r:id="rId13"/>
    <p:sldId id="303" r:id="rId14"/>
    <p:sldId id="270" r:id="rId15"/>
    <p:sldId id="271" r:id="rId16"/>
    <p:sldId id="272" r:id="rId17"/>
    <p:sldId id="273" r:id="rId18"/>
    <p:sldId id="274" r:id="rId19"/>
    <p:sldId id="275" r:id="rId20"/>
    <p:sldId id="278" r:id="rId21"/>
    <p:sldId id="279" r:id="rId22"/>
    <p:sldId id="280" r:id="rId23"/>
    <p:sldId id="268" r:id="rId24"/>
    <p:sldId id="277" r:id="rId25"/>
    <p:sldId id="283" r:id="rId26"/>
    <p:sldId id="281" r:id="rId27"/>
    <p:sldId id="276" r:id="rId28"/>
    <p:sldId id="284" r:id="rId29"/>
    <p:sldId id="282" r:id="rId30"/>
    <p:sldId id="267" r:id="rId31"/>
    <p:sldId id="285" r:id="rId32"/>
    <p:sldId id="269" r:id="rId33"/>
    <p:sldId id="301" r:id="rId34"/>
    <p:sldId id="286" r:id="rId35"/>
    <p:sldId id="287" r:id="rId36"/>
    <p:sldId id="289" r:id="rId37"/>
    <p:sldId id="288" r:id="rId38"/>
    <p:sldId id="290" r:id="rId39"/>
    <p:sldId id="291" r:id="rId40"/>
    <p:sldId id="292" r:id="rId41"/>
    <p:sldId id="293" r:id="rId42"/>
    <p:sldId id="294" r:id="rId43"/>
    <p:sldId id="308" r:id="rId44"/>
    <p:sldId id="309" r:id="rId45"/>
    <p:sldId id="295" r:id="rId46"/>
    <p:sldId id="296" r:id="rId47"/>
    <p:sldId id="297" r:id="rId48"/>
    <p:sldId id="298" r:id="rId49"/>
    <p:sldId id="299" r:id="rId50"/>
    <p:sldId id="310" r:id="rId51"/>
    <p:sldId id="300" r:id="rId52"/>
    <p:sldId id="311" r:id="rId53"/>
    <p:sldId id="313" r:id="rId54"/>
    <p:sldId id="314" r:id="rId55"/>
    <p:sldId id="302" r:id="rId5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varScale="1">
        <p:scale>
          <a:sx n="79" d="100"/>
          <a:sy n="79" d="100"/>
        </p:scale>
        <p:origin x="117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12753D-5760-441A-B157-E514E5B985A8}" type="datetimeFigureOut">
              <a:rPr lang="en-DE" smtClean="0"/>
              <a:t>01/10/2024</a:t>
            </a:fld>
            <a:endParaRPr lang="en-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9616B9-6BBC-417C-A529-4C19675BD77A}" type="slidenum">
              <a:rPr lang="en-DE" smtClean="0"/>
              <a:t>‹Nr.›</a:t>
            </a:fld>
            <a:endParaRPr lang="en-DE"/>
          </a:p>
        </p:txBody>
      </p:sp>
    </p:spTree>
    <p:extLst>
      <p:ext uri="{BB962C8B-B14F-4D97-AF65-F5344CB8AC3E}">
        <p14:creationId xmlns:p14="http://schemas.microsoft.com/office/powerpoint/2010/main" val="2060830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thunder-it.com/experte/?sid=cweusTZbQxgsDFKK"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de.wikipedia.org/wiki/Drive-by-Pharmin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 werden heute unseren Blick auf eine der dunklen Seiten des Internets: Fakeshops.</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1</a:t>
            </a:fld>
            <a:endParaRPr lang="en-DE"/>
          </a:p>
        </p:txBody>
      </p:sp>
    </p:spTree>
    <p:extLst>
      <p:ext uri="{BB962C8B-B14F-4D97-AF65-F5344CB8AC3E}">
        <p14:creationId xmlns:p14="http://schemas.microsoft.com/office/powerpoint/2010/main" val="3896931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verschicken Täter eine Werbemail, die den Kunden direkt zum Shop führen soll.</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12</a:t>
            </a:fld>
            <a:endParaRPr lang="en-DE"/>
          </a:p>
        </p:txBody>
      </p:sp>
    </p:spTree>
    <p:extLst>
      <p:ext uri="{BB962C8B-B14F-4D97-AF65-F5344CB8AC3E}">
        <p14:creationId xmlns:p14="http://schemas.microsoft.com/office/powerpoint/2010/main" val="2586797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ea typeface="Malgun Gothic" panose="020B0503020000020004" pitchFamily="34" charset="-127"/>
                <a:cs typeface="Times New Roman" panose="02020603050405020304" pitchFamily="18" charset="0"/>
              </a:rPr>
              <a:t>Die Online-Auftritte von anderen Unternehmen werden kopiert inkl. der Angebote. Die URL weicht minimal von der echten Seite ab (Bsp.: Notebooksbilliger-Angebote.de statt Notebooksbilligers.de).</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14</a:t>
            </a:fld>
            <a:endParaRPr lang="en-DE"/>
          </a:p>
        </p:txBody>
      </p:sp>
    </p:spTree>
    <p:extLst>
      <p:ext uri="{BB962C8B-B14F-4D97-AF65-F5344CB8AC3E}">
        <p14:creationId xmlns:p14="http://schemas.microsoft.com/office/powerpoint/2010/main" val="3133366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Oft werden viele Zahlungsmöglichkeiten vorgeschlagen aber meistens bleibt nur die Vorkasse übrig. Sie nutzen dafür etwa PayPal, weil sie dafür keine Vorgaben erfüllen müssen und der Käuferschutz von PayPal ist zeitlich befristet (die Faker reagieren einfach nicht auf die Reklamationen).</a:t>
            </a:r>
            <a:endParaRPr lang="en-DE" sz="1800" dirty="0">
              <a:effectLst/>
              <a:latin typeface="Calibri" panose="020F0502020204030204" pitchFamily="34" charset="0"/>
              <a:ea typeface="Malgun Gothic" panose="020B0503020000020004" pitchFamily="34" charset="-127"/>
              <a:cs typeface="Times New Roman" panose="02020603050405020304" pitchFamily="18" charset="0"/>
            </a:endParaRPr>
          </a:p>
          <a:p>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16</a:t>
            </a:fld>
            <a:endParaRPr lang="en-DE"/>
          </a:p>
        </p:txBody>
      </p:sp>
    </p:spTree>
    <p:extLst>
      <p:ext uri="{BB962C8B-B14F-4D97-AF65-F5344CB8AC3E}">
        <p14:creationId xmlns:p14="http://schemas.microsoft.com/office/powerpoint/2010/main" val="2259546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ea typeface="Malgun Gothic" panose="020B0503020000020004" pitchFamily="34" charset="-127"/>
                <a:cs typeface="Times New Roman" panose="02020603050405020304" pitchFamily="18" charset="0"/>
              </a:rPr>
              <a:t>Rechtschreibfehler oder ungeschickte Formulierungen werden immer weniger. Somit werden die Fakeshops oft mit erfundenen Prüfsiegeln unabhängiger Institute ausgestattet. Es werden </a:t>
            </a:r>
            <a:r>
              <a:rPr lang="de-DE" sz="1800" dirty="0">
                <a:effectLst/>
                <a:latin typeface="Calibri" panose="020F0502020204030204" pitchFamily="34" charset="0"/>
                <a:ea typeface="Malgun Gothic" panose="020B0503020000020004" pitchFamily="34" charset="-127"/>
              </a:rPr>
              <a:t>Fake-Siegelprüf-Seiten passend erstellt, damit bei einer Siegelüberprüfung die Seite als zertifiziert angezeigt wird. Es gibt vier bekannte vertrauenswürdige Siegel: EHI-Geprüfter Online Shop, </a:t>
            </a:r>
            <a:r>
              <a:rPr lang="de-DE" sz="1800" dirty="0" err="1">
                <a:effectLst/>
                <a:latin typeface="Calibri" panose="020F0502020204030204" pitchFamily="34" charset="0"/>
                <a:ea typeface="Malgun Gothic" panose="020B0503020000020004" pitchFamily="34" charset="-127"/>
              </a:rPr>
              <a:t>Trusted</a:t>
            </a:r>
            <a:r>
              <a:rPr lang="de-DE" sz="1800" dirty="0">
                <a:effectLst/>
                <a:latin typeface="Calibri" panose="020F0502020204030204" pitchFamily="34" charset="0"/>
                <a:ea typeface="Malgun Gothic" panose="020B0503020000020004" pitchFamily="34" charset="-127"/>
              </a:rPr>
              <a:t> Shops, </a:t>
            </a:r>
            <a:r>
              <a:rPr lang="de-DE" sz="1800" dirty="0" err="1">
                <a:effectLst/>
                <a:latin typeface="Calibri" panose="020F0502020204030204" pitchFamily="34" charset="0"/>
                <a:ea typeface="Malgun Gothic" panose="020B0503020000020004" pitchFamily="34" charset="-127"/>
              </a:rPr>
              <a:t>s@fer-shopping</a:t>
            </a:r>
            <a:r>
              <a:rPr lang="de-DE" sz="1800" dirty="0">
                <a:effectLst/>
                <a:latin typeface="Calibri" panose="020F0502020204030204" pitchFamily="34" charset="0"/>
                <a:ea typeface="Malgun Gothic" panose="020B0503020000020004" pitchFamily="34" charset="-127"/>
              </a:rPr>
              <a:t> und </a:t>
            </a:r>
            <a:r>
              <a:rPr lang="de-DE" sz="1800" dirty="0" err="1">
                <a:effectLst/>
                <a:latin typeface="Calibri" panose="020F0502020204030204" pitchFamily="34" charset="0"/>
                <a:ea typeface="Malgun Gothic" panose="020B0503020000020004" pitchFamily="34" charset="-127"/>
              </a:rPr>
              <a:t>internet</a:t>
            </a:r>
            <a:r>
              <a:rPr lang="de-DE" sz="1800" dirty="0">
                <a:effectLst/>
                <a:latin typeface="Calibri" panose="020F0502020204030204" pitchFamily="34" charset="0"/>
                <a:ea typeface="Malgun Gothic" panose="020B0503020000020004" pitchFamily="34" charset="-127"/>
              </a:rPr>
              <a:t> </a:t>
            </a:r>
            <a:r>
              <a:rPr lang="de-DE" sz="1800" dirty="0" err="1">
                <a:effectLst/>
                <a:latin typeface="Calibri" panose="020F0502020204030204" pitchFamily="34" charset="0"/>
                <a:ea typeface="Malgun Gothic" panose="020B0503020000020004" pitchFamily="34" charset="-127"/>
              </a:rPr>
              <a:t>privacy</a:t>
            </a:r>
            <a:r>
              <a:rPr lang="de-DE" sz="1800" dirty="0">
                <a:effectLst/>
                <a:latin typeface="Calibri" panose="020F0502020204030204" pitchFamily="34" charset="0"/>
                <a:ea typeface="Malgun Gothic" panose="020B0503020000020004" pitchFamily="34" charset="-127"/>
              </a:rPr>
              <a:t> </a:t>
            </a:r>
            <a:r>
              <a:rPr lang="de-DE" sz="1800" dirty="0" err="1">
                <a:effectLst/>
                <a:latin typeface="Calibri" panose="020F0502020204030204" pitchFamily="34" charset="0"/>
                <a:ea typeface="Malgun Gothic" panose="020B0503020000020004" pitchFamily="34" charset="-127"/>
              </a:rPr>
              <a:t>standards</a:t>
            </a:r>
            <a:r>
              <a:rPr lang="de-DE" sz="1800" dirty="0">
                <a:effectLst/>
                <a:latin typeface="Calibri" panose="020F0502020204030204" pitchFamily="34" charset="0"/>
                <a:ea typeface="Malgun Gothic" panose="020B0503020000020004" pitchFamily="34" charset="-127"/>
              </a:rPr>
              <a:t>.</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18</a:t>
            </a:fld>
            <a:endParaRPr lang="en-DE"/>
          </a:p>
        </p:txBody>
      </p:sp>
    </p:spTree>
    <p:extLst>
      <p:ext uri="{BB962C8B-B14F-4D97-AF65-F5344CB8AC3E}">
        <p14:creationId xmlns:p14="http://schemas.microsoft.com/office/powerpoint/2010/main" val="194269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ea typeface="Malgun Gothic" panose="020B0503020000020004" pitchFamily="34" charset="-127"/>
                <a:cs typeface="Times New Roman" panose="02020603050405020304" pitchFamily="18" charset="0"/>
              </a:rPr>
              <a:t>Aktive Webseiten werden teils übernommen und in Unterverzeichnissen werden die eigenen Fakeshop-Seiten abgespeichert (eigentliche Betreiber bemerken dies vielleicht nicht, da beispielsweise kleine Vereinswebseiten oder private Homepages nicht immer durch die Betreiber mit ausrechend Sicherheitsupdates versorgt, mit sicheren Passwörtern abgesichert oder regelmäßig kontrolliert werden)</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20</a:t>
            </a:fld>
            <a:endParaRPr lang="en-DE"/>
          </a:p>
        </p:txBody>
      </p:sp>
    </p:spTree>
    <p:extLst>
      <p:ext uri="{BB962C8B-B14F-4D97-AF65-F5344CB8AC3E}">
        <p14:creationId xmlns:p14="http://schemas.microsoft.com/office/powerpoint/2010/main" val="22362817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ea typeface="Malgun Gothic" panose="020B0503020000020004" pitchFamily="34" charset="-127"/>
                <a:cs typeface="Times New Roman" panose="02020603050405020304" pitchFamily="18" charset="0"/>
              </a:rPr>
              <a:t>Bereits gekündigte Webseiten anderer Nutzer werden wieder reaktiviert. Dort werden dann Fakeshops eingerichtet (vorher können unter dieser Adresse seriöse Anbieter gewesen sein: Apotheken, Anwälte, Restaurants, Sportvereine, …). Dies hat den Zusatz, dass die Fakeshops dann leichter gefunden werden können!</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22</a:t>
            </a:fld>
            <a:endParaRPr lang="en-DE"/>
          </a:p>
        </p:txBody>
      </p:sp>
    </p:spTree>
    <p:extLst>
      <p:ext uri="{BB962C8B-B14F-4D97-AF65-F5344CB8AC3E}">
        <p14:creationId xmlns:p14="http://schemas.microsoft.com/office/powerpoint/2010/main" val="25018023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erhalten die Täter ihre URLs und https Sicherungen.</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23</a:t>
            </a:fld>
            <a:endParaRPr lang="en-DE"/>
          </a:p>
        </p:txBody>
      </p:sp>
    </p:spTree>
    <p:extLst>
      <p:ext uri="{BB962C8B-B14F-4D97-AF65-F5344CB8AC3E}">
        <p14:creationId xmlns:p14="http://schemas.microsoft.com/office/powerpoint/2010/main" val="42867891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Bevor wir uns mit </a:t>
            </a:r>
            <a:r>
              <a:rPr lang="de-DE" dirty="0" err="1"/>
              <a:t>Pharming</a:t>
            </a:r>
            <a:r>
              <a:rPr lang="de-DE" dirty="0"/>
              <a:t> beschäftigen, müssen wir verstehen, wie ein DNS-Server (Domain-Name-Service) funktioniert. Ein DNS-Server ist eine Art Telefonbuch für Webseiten. Zuhause geben wir eine URL ein. Diese wird an den Router weitergegeben. Dieser leitet die Adresse wiederum an den ISP-DNS-Server (Internet Service Provider) weiter. Kennt er die Adresse selber nicht, werden weitere DNS-Server angepingt, bis ein Server die Adresse kennt.  </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25</a:t>
            </a:fld>
            <a:endParaRPr lang="en-DE"/>
          </a:p>
        </p:txBody>
      </p:sp>
    </p:spTree>
    <p:extLst>
      <p:ext uri="{BB962C8B-B14F-4D97-AF65-F5344CB8AC3E}">
        <p14:creationId xmlns:p14="http://schemas.microsoft.com/office/powerpoint/2010/main" val="623841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Also: Was ist jetzt </a:t>
            </a:r>
            <a:r>
              <a:rPr lang="de-DE" dirty="0" err="1"/>
              <a:t>Pharming</a:t>
            </a:r>
            <a:r>
              <a:rPr lang="de-DE" dirty="0"/>
              <a:t>? Es ist eine </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Umleitung vom Netz-Traffic auf gefälschte Webseiten (Weiterentwicklung von sog. Phishing-Methoden). Ähnlich wie das Phishing, beinhalten die Ziele dieser Methode Datenklau, Malware Installationen und das altbekannte Geld. Um die Methode anwenden zu können, muss ein DNS-Server angegriffen werden. </a:t>
            </a:r>
            <a:r>
              <a:rPr lang="de-DE" sz="1800" dirty="0" err="1">
                <a:effectLst/>
                <a:latin typeface="Calibri" panose="020F0502020204030204" pitchFamily="34" charset="0"/>
                <a:ea typeface="Malgun Gothic" panose="020B0503020000020004" pitchFamily="34" charset="-127"/>
                <a:cs typeface="Times New Roman" panose="02020603050405020304" pitchFamily="18" charset="0"/>
              </a:rPr>
              <a:t>Pharming</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-Attacken leiten Nutzeranfragen durch die Manipulation des Domain-Name-Service- (DNS) Protokolls von der eigentlich angesteuerten auf eine IP-Adresse um, die unter der Kontrolle des Angreifers steht. </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26</a:t>
            </a:fld>
            <a:endParaRPr lang="en-DE"/>
          </a:p>
        </p:txBody>
      </p:sp>
    </p:spTree>
    <p:extLst>
      <p:ext uri="{BB962C8B-B14F-4D97-AF65-F5344CB8AC3E}">
        <p14:creationId xmlns:p14="http://schemas.microsoft.com/office/powerpoint/2010/main" val="18303145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Times New Roman" panose="02020603050405020304" pitchFamily="18" charset="0"/>
                <a:ea typeface="Times New Roman" panose="02020603050405020304" pitchFamily="18" charset="0"/>
              </a:rPr>
              <a:t>Die Angreifer kompromittieren den Rechner des Opfers und verändern das lokale Verzeichnis der IP-Adressen ('</a:t>
            </a:r>
            <a:r>
              <a:rPr lang="de-DE" sz="1800" dirty="0" err="1">
                <a:effectLst/>
                <a:latin typeface="Times New Roman" panose="02020603050405020304" pitchFamily="18" charset="0"/>
                <a:ea typeface="Times New Roman" panose="02020603050405020304" pitchFamily="18" charset="0"/>
              </a:rPr>
              <a:t>local</a:t>
            </a:r>
            <a:r>
              <a:rPr lang="de-DE" sz="1800" dirty="0">
                <a:effectLst/>
                <a:latin typeface="Times New Roman" panose="02020603050405020304" pitchFamily="18" charset="0"/>
                <a:ea typeface="Times New Roman" panose="02020603050405020304" pitchFamily="18" charset="0"/>
              </a:rPr>
              <a:t> host </a:t>
            </a:r>
            <a:r>
              <a:rPr lang="de-DE" sz="1800" u="none" dirty="0">
                <a:solidFill>
                  <a:schemeClr val="bg1"/>
                </a:solidFill>
                <a:effectLst/>
                <a:latin typeface="Times New Roman" panose="02020603050405020304" pitchFamily="18" charset="0"/>
                <a:ea typeface="Times New Roman" panose="02020603050405020304" pitchFamily="18" charset="0"/>
                <a:hlinkClick r:id="rId3">
                  <a:extLst>
                    <a:ext uri="{A12FA001-AC4F-418D-AE19-62706E023703}">
                      <ahyp:hlinkClr xmlns:ahyp="http://schemas.microsoft.com/office/drawing/2018/hyperlinkcolor" val="tx"/>
                    </a:ext>
                  </a:extLst>
                </a:hlinkClick>
              </a:rPr>
              <a:t>file</a:t>
            </a:r>
            <a:r>
              <a:rPr lang="de-DE" sz="1800" dirty="0">
                <a:effectLst/>
                <a:latin typeface="Times New Roman" panose="02020603050405020304" pitchFamily="18" charset="0"/>
                <a:ea typeface="Times New Roman" panose="02020603050405020304" pitchFamily="18" charset="0"/>
              </a:rPr>
              <a:t>'). Das leitet den User dann beim nächsten Versuch, eine bestimmte Seite aufzurufen, um - in der Regel auf täuschend echt nachgebildete Fake-Webseiten. Bei dieser Methode findet im Vorfeld in der Regel ein Phishing-Angriff statt oder das '</a:t>
            </a:r>
            <a:r>
              <a:rPr lang="de-DE" sz="1800" dirty="0" err="1">
                <a:effectLst/>
                <a:latin typeface="Times New Roman" panose="02020603050405020304" pitchFamily="18" charset="0"/>
                <a:ea typeface="Times New Roman" panose="02020603050405020304" pitchFamily="18" charset="0"/>
              </a:rPr>
              <a:t>local</a:t>
            </a:r>
            <a:r>
              <a:rPr lang="de-DE" sz="1800" dirty="0">
                <a:effectLst/>
                <a:latin typeface="Times New Roman" panose="02020603050405020304" pitchFamily="18" charset="0"/>
                <a:ea typeface="Times New Roman" panose="02020603050405020304" pitchFamily="18" charset="0"/>
              </a:rPr>
              <a:t> host file' wird per Malware manipuliert. Neben Rechnern sind auch Router ein gängiges Ziel von </a:t>
            </a:r>
            <a:r>
              <a:rPr lang="de-DE" sz="1800" dirty="0" err="1">
                <a:effectLst/>
                <a:latin typeface="Times New Roman" panose="02020603050405020304" pitchFamily="18" charset="0"/>
                <a:ea typeface="Times New Roman" panose="02020603050405020304" pitchFamily="18" charset="0"/>
              </a:rPr>
              <a:t>Pharming</a:t>
            </a:r>
            <a:r>
              <a:rPr lang="de-DE" sz="1800" dirty="0">
                <a:effectLst/>
                <a:latin typeface="Times New Roman" panose="02020603050405020304" pitchFamily="18" charset="0"/>
                <a:ea typeface="Times New Roman" panose="02020603050405020304" pitchFamily="18" charset="0"/>
              </a:rPr>
              <a:t>-Angriffen - das wird auch als </a:t>
            </a:r>
            <a:r>
              <a:rPr lang="de-DE" sz="1800" u="sng" dirty="0">
                <a:solidFill>
                  <a:srgbClr val="0563C1"/>
                </a:solidFill>
                <a:effectLst/>
                <a:latin typeface="Times New Roman" panose="02020603050405020304" pitchFamily="18" charset="0"/>
                <a:ea typeface="Times New Roman" panose="02020603050405020304" pitchFamily="18" charset="0"/>
                <a:hlinkClick r:id="rId4" tooltip="Drive-by Pharming">
                  <a:extLst>
                    <a:ext uri="{A12FA001-AC4F-418D-AE19-62706E023703}">
                      <ahyp:hlinkClr xmlns:ahyp="http://schemas.microsoft.com/office/drawing/2018/hyperlinkcolor" val="tx"/>
                    </a:ext>
                  </a:extLst>
                </a:hlinkClick>
              </a:rPr>
              <a:t>Drive-</a:t>
            </a:r>
            <a:r>
              <a:rPr lang="de-DE" sz="1800" u="sng" dirty="0" err="1">
                <a:solidFill>
                  <a:schemeClr val="bg1"/>
                </a:solidFill>
                <a:effectLst/>
                <a:latin typeface="Times New Roman" panose="02020603050405020304" pitchFamily="18" charset="0"/>
                <a:ea typeface="Times New Roman" panose="02020603050405020304" pitchFamily="18" charset="0"/>
                <a:hlinkClick r:id="rId4" tooltip="Drive-by Pharming">
                  <a:extLst>
                    <a:ext uri="{A12FA001-AC4F-418D-AE19-62706E023703}">
                      <ahyp:hlinkClr xmlns:ahyp="http://schemas.microsoft.com/office/drawing/2018/hyperlinkcolor" val="tx"/>
                    </a:ext>
                  </a:extLst>
                </a:hlinkClick>
              </a:rPr>
              <a:t>by</a:t>
            </a:r>
            <a:r>
              <a:rPr lang="de-DE" sz="1800" u="sng" dirty="0">
                <a:solidFill>
                  <a:srgbClr val="0563C1"/>
                </a:solidFill>
                <a:effectLst/>
                <a:latin typeface="Times New Roman" panose="02020603050405020304" pitchFamily="18" charset="0"/>
                <a:ea typeface="Times New Roman" panose="02020603050405020304" pitchFamily="18" charset="0"/>
                <a:hlinkClick r:id="rId4" tooltip="Drive-by Pharming">
                  <a:extLst>
                    <a:ext uri="{A12FA001-AC4F-418D-AE19-62706E023703}">
                      <ahyp:hlinkClr xmlns:ahyp="http://schemas.microsoft.com/office/drawing/2018/hyperlinkcolor" val="tx"/>
                    </a:ext>
                  </a:extLst>
                </a:hlinkClick>
              </a:rPr>
              <a:t> </a:t>
            </a:r>
            <a:r>
              <a:rPr lang="de-DE" sz="1800" u="sng" dirty="0" err="1">
                <a:solidFill>
                  <a:srgbClr val="0563C1"/>
                </a:solidFill>
                <a:effectLst/>
                <a:latin typeface="Times New Roman" panose="02020603050405020304" pitchFamily="18" charset="0"/>
                <a:ea typeface="Times New Roman" panose="02020603050405020304" pitchFamily="18" charset="0"/>
                <a:hlinkClick r:id="rId4" tooltip="Drive-by Pharming">
                  <a:extLst>
                    <a:ext uri="{A12FA001-AC4F-418D-AE19-62706E023703}">
                      <ahyp:hlinkClr xmlns:ahyp="http://schemas.microsoft.com/office/drawing/2018/hyperlinkcolor" val="tx"/>
                    </a:ext>
                  </a:extLst>
                </a:hlinkClick>
              </a:rPr>
              <a:t>Pharming</a:t>
            </a:r>
            <a:r>
              <a:rPr lang="de-DE" sz="1800" dirty="0">
                <a:effectLst/>
                <a:latin typeface="Times New Roman" panose="02020603050405020304" pitchFamily="18" charset="0"/>
                <a:ea typeface="Times New Roman" panose="02020603050405020304" pitchFamily="18" charset="0"/>
              </a:rPr>
              <a:t> bezeichnet.</a:t>
            </a:r>
            <a:endParaRPr lang="en-DE" sz="1800" dirty="0">
              <a:effectLst/>
              <a:latin typeface="Times New Roman" panose="02020603050405020304" pitchFamily="18" charset="0"/>
              <a:ea typeface="Times New Roman" panose="02020603050405020304" pitchFamily="18" charset="0"/>
            </a:endParaRPr>
          </a:p>
          <a:p>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27</a:t>
            </a:fld>
            <a:endParaRPr lang="en-DE"/>
          </a:p>
        </p:txBody>
      </p:sp>
    </p:spTree>
    <p:extLst>
      <p:ext uri="{BB962C8B-B14F-4D97-AF65-F5344CB8AC3E}">
        <p14:creationId xmlns:p14="http://schemas.microsoft.com/office/powerpoint/2010/main" val="62776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Zum Ablauf: Wir beschäftigen uns zunächst mit der Theorie hinter der Praxis von Fakeshops. Das heißt, wir beantworten Fragen wie: Wie erkenne ich einen Fakeshop? Wie gehen Täter vor? Wie schütze ich mich gegen Fakeshops?</a:t>
            </a:r>
            <a:br>
              <a:rPr lang="de-DE" dirty="0"/>
            </a:br>
            <a:r>
              <a:rPr lang="de-DE" dirty="0"/>
              <a:t>Im Anschluss versuchen wir das Ganze mit der Unterrichtspraxis zu verbinden, indem wir darüber diskutieren, ob die Thematik für die Schule wichtig ist. Zudem werden Ideen zur Umsetzung im Unterricht vorgestellt und gemeinsam analysiert.</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a:t>
            </a:fld>
            <a:endParaRPr lang="en-DE"/>
          </a:p>
        </p:txBody>
      </p:sp>
    </p:spTree>
    <p:extLst>
      <p:ext uri="{BB962C8B-B14F-4D97-AF65-F5344CB8AC3E}">
        <p14:creationId xmlns:p14="http://schemas.microsoft.com/office/powerpoint/2010/main" val="28817414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 gängigen Phishing-Methoden gehören Spam- oder Werbemails und auch Werbeanrufe. Zusätzlich existiert die Möglichkeit des </a:t>
            </a:r>
            <a:r>
              <a:rPr lang="de-DE" dirty="0" err="1"/>
              <a:t>Quishings</a:t>
            </a:r>
            <a:r>
              <a:rPr lang="de-DE" dirty="0"/>
              <a:t> (QR-Code-Phishing).</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28</a:t>
            </a:fld>
            <a:endParaRPr lang="en-DE"/>
          </a:p>
        </p:txBody>
      </p:sp>
    </p:spTree>
    <p:extLst>
      <p:ext uri="{BB962C8B-B14F-4D97-AF65-F5344CB8AC3E}">
        <p14:creationId xmlns:p14="http://schemas.microsoft.com/office/powerpoint/2010/main" val="7729853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Times New Roman" panose="02020603050405020304" pitchFamily="18" charset="0"/>
                <a:ea typeface="Times New Roman" panose="02020603050405020304" pitchFamily="18" charset="0"/>
              </a:rPr>
              <a:t>Die Angreifer leiten den Traffic um, indem sie Schwachstellen von DNS-Servern ausnutzen. Das hat zur Folge, dass die Opfer auf eine IP-Adresse umgeleitet werden, die unter Kontrolle der Angreifer steht. Diese Methode ist besonders raffiniert, da der Nutzer hierbei keinen Fehler begehen muss, um auf der Fake-Webseite zu landen.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Times New Roman" panose="02020603050405020304" pitchFamily="18" charset="0"/>
                <a:ea typeface="Times New Roman" panose="02020603050405020304" pitchFamily="18" charset="0"/>
              </a:rPr>
              <a:t>Gelangen generell diese DNS-Informationen eines so kompromittierten Servers in den Cache eines Internet Service Providers, besteht die Möglichkeit, dass sich diese auf weitere Router und Rechner ausbreiten. Genau das spielte sich im Jahr 2010 bereits ab: Damals stand der betroffene </a:t>
            </a:r>
            <a:r>
              <a:rPr lang="de-DE" sz="1800" u="none" dirty="0">
                <a:solidFill>
                  <a:schemeClr val="bg1"/>
                </a:solidFill>
                <a:effectLst/>
                <a:latin typeface="Times New Roman" panose="02020603050405020304" pitchFamily="18" charset="0"/>
                <a:ea typeface="Times New Roman" panose="02020603050405020304" pitchFamily="18" charset="0"/>
              </a:rPr>
              <a:t>Server </a:t>
            </a:r>
            <a:r>
              <a:rPr lang="de-DE" sz="1800" dirty="0">
                <a:effectLst/>
                <a:latin typeface="Times New Roman" panose="02020603050405020304" pitchFamily="18" charset="0"/>
                <a:ea typeface="Times New Roman" panose="02020603050405020304" pitchFamily="18" charset="0"/>
              </a:rPr>
              <a:t>in China, was dazu führte, dass die im Reich der Mitte etablierten Zensur-Maßnahmen sich </a:t>
            </a:r>
            <a:r>
              <a:rPr lang="de-DE" sz="1800" u="none" dirty="0">
                <a:solidFill>
                  <a:schemeClr val="bg1"/>
                </a:solidFill>
                <a:effectLst/>
                <a:latin typeface="Times New Roman" panose="02020603050405020304" pitchFamily="18" charset="0"/>
                <a:ea typeface="Times New Roman" panose="02020603050405020304" pitchFamily="18" charset="0"/>
              </a:rPr>
              <a:t>auf andere Länder ausweiteten</a:t>
            </a:r>
            <a:r>
              <a:rPr lang="de-DE" sz="1800" dirty="0">
                <a:solidFill>
                  <a:schemeClr val="bg1"/>
                </a:solidFill>
                <a:effectLst/>
                <a:latin typeface="Times New Roman" panose="02020603050405020304" pitchFamily="18" charset="0"/>
                <a:ea typeface="Times New Roman" panose="02020603050405020304" pitchFamily="18" charset="0"/>
              </a:rPr>
              <a:t>.</a:t>
            </a:r>
            <a:endParaRPr lang="en-DE" sz="1800" dirty="0">
              <a:solidFill>
                <a:schemeClr val="bg1"/>
              </a:solidFill>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DE" sz="1800" dirty="0">
              <a:effectLst/>
              <a:latin typeface="Times New Roman" panose="02020603050405020304" pitchFamily="18" charset="0"/>
              <a:ea typeface="Times New Roman" panose="02020603050405020304" pitchFamily="18" charset="0"/>
            </a:endParaRPr>
          </a:p>
          <a:p>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29</a:t>
            </a:fld>
            <a:endParaRPr lang="en-DE"/>
          </a:p>
        </p:txBody>
      </p:sp>
    </p:spTree>
    <p:extLst>
      <p:ext uri="{BB962C8B-B14F-4D97-AF65-F5344CB8AC3E}">
        <p14:creationId xmlns:p14="http://schemas.microsoft.com/office/powerpoint/2010/main" val="34159890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Nun kann man sich die Frage stellen, wozu eigentlich so ein riesiger Aufwand?</a:t>
            </a:r>
            <a:br>
              <a:rPr lang="de-DE" dirty="0"/>
            </a:br>
            <a:r>
              <a:rPr lang="de-DE" dirty="0"/>
              <a:t>Die Antwort ist mittlerweile klar: Geld und Daten, die wiederum für weitere kriminelle Machenschaften genutzt werden können.</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30</a:t>
            </a:fld>
            <a:endParaRPr lang="en-DE"/>
          </a:p>
        </p:txBody>
      </p:sp>
    </p:spTree>
    <p:extLst>
      <p:ext uri="{BB962C8B-B14F-4D97-AF65-F5344CB8AC3E}">
        <p14:creationId xmlns:p14="http://schemas.microsoft.com/office/powerpoint/2010/main" val="38983838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Darknet werden bereits fertige Shops angeboten und verkauft. Die Käufer bewerten diese sogar und geben Verbesserungsvorschläge ab!</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31</a:t>
            </a:fld>
            <a:endParaRPr lang="en-DE"/>
          </a:p>
        </p:txBody>
      </p:sp>
    </p:spTree>
    <p:extLst>
      <p:ext uri="{BB962C8B-B14F-4D97-AF65-F5344CB8AC3E}">
        <p14:creationId xmlns:p14="http://schemas.microsoft.com/office/powerpoint/2010/main" val="29529163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effectLst/>
                <a:latin typeface="Calibri" panose="020F0502020204030204" pitchFamily="34" charset="0"/>
                <a:ea typeface="Malgun Gothic" panose="020B0503020000020004" pitchFamily="34" charset="-127"/>
                <a:cs typeface="Times New Roman" panose="02020603050405020304" pitchFamily="18" charset="0"/>
              </a:rPr>
              <a:t>In Deutschland gibt es keine Inhalts- und Identitätsprüfung, d.h. Webseiten und damit auch Fakeshops können einfach so erstellt werden. Die Seite </a:t>
            </a:r>
            <a:r>
              <a:rPr lang="de-DE" sz="1200" dirty="0" err="1">
                <a:effectLst/>
                <a:latin typeface="Calibri" panose="020F0502020204030204" pitchFamily="34" charset="0"/>
                <a:ea typeface="Malgun Gothic" panose="020B0503020000020004" pitchFamily="34" charset="-127"/>
                <a:cs typeface="Times New Roman" panose="02020603050405020304" pitchFamily="18" charset="0"/>
              </a:rPr>
              <a:t>denic</a:t>
            </a:r>
            <a:r>
              <a:rPr lang="de-DE" sz="1200" dirty="0">
                <a:effectLst/>
                <a:latin typeface="Calibri" panose="020F0502020204030204" pitchFamily="34" charset="0"/>
                <a:ea typeface="Malgun Gothic" panose="020B0503020000020004" pitchFamily="34" charset="-127"/>
                <a:cs typeface="Times New Roman" panose="02020603050405020304" pitchFamily="18" charset="0"/>
              </a:rPr>
              <a:t> vergibt zum Beispiel die Domains ohne dies zu prüfen. In Dänemark wird eine Inhalts- und Identitätsprüfung durchgeführt.</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32</a:t>
            </a:fld>
            <a:endParaRPr lang="en-DE"/>
          </a:p>
        </p:txBody>
      </p:sp>
    </p:spTree>
    <p:extLst>
      <p:ext uri="{BB962C8B-B14F-4D97-AF65-F5344CB8AC3E}">
        <p14:creationId xmlns:p14="http://schemas.microsoft.com/office/powerpoint/2010/main" val="31233080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spcAft>
                <a:spcPts val="800"/>
              </a:spcAft>
            </a:pPr>
            <a:r>
              <a:rPr lang="de-DE" sz="1800" dirty="0">
                <a:effectLst/>
                <a:latin typeface="Calibri" panose="020F0502020204030204" pitchFamily="34" charset="0"/>
                <a:ea typeface="Malgun Gothic" panose="020B0503020000020004" pitchFamily="34" charset="-127"/>
                <a:cs typeface="Times New Roman" panose="02020603050405020304" pitchFamily="18" charset="0"/>
                <a:sym typeface="Wingdings" panose="05000000000000000000" pitchFamily="2" charset="2"/>
              </a:rPr>
              <a:t></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 keine Ware</a:t>
            </a:r>
            <a:endParaRPr lang="en-DE" sz="1800" dirty="0">
              <a:effectLst/>
              <a:latin typeface="Calibri" panose="020F0502020204030204" pitchFamily="34" charset="0"/>
              <a:ea typeface="Malgun Gothic" panose="020B0503020000020004" pitchFamily="34" charset="-127"/>
              <a:cs typeface="Times New Roman" panose="02020603050405020304" pitchFamily="18" charset="0"/>
            </a:endParaRPr>
          </a:p>
          <a:p>
            <a:pPr>
              <a:lnSpc>
                <a:spcPct val="107000"/>
              </a:lnSpc>
              <a:spcAft>
                <a:spcPts val="800"/>
              </a:spcAft>
            </a:pPr>
            <a:r>
              <a:rPr lang="de-DE" sz="1800" dirty="0">
                <a:effectLst/>
                <a:latin typeface="Calibri" panose="020F0502020204030204" pitchFamily="34" charset="0"/>
                <a:ea typeface="Malgun Gothic" panose="020B0503020000020004" pitchFamily="34" charset="-127"/>
                <a:cs typeface="Times New Roman" panose="02020603050405020304" pitchFamily="18" charset="0"/>
                <a:sym typeface="Wingdings" panose="05000000000000000000" pitchFamily="2" charset="2"/>
              </a:rPr>
              <a:t></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 gefälschte Markenartikel</a:t>
            </a:r>
            <a:endParaRPr lang="en-DE" sz="1800" dirty="0">
              <a:effectLst/>
              <a:latin typeface="Calibri" panose="020F0502020204030204" pitchFamily="34" charset="0"/>
              <a:ea typeface="Malgun Gothic" panose="020B0503020000020004" pitchFamily="34" charset="-127"/>
              <a:cs typeface="Times New Roman" panose="02020603050405020304" pitchFamily="18" charset="0"/>
            </a:endParaRPr>
          </a:p>
          <a:p>
            <a:pPr>
              <a:lnSpc>
                <a:spcPct val="107000"/>
              </a:lnSpc>
              <a:spcAft>
                <a:spcPts val="800"/>
              </a:spcAft>
            </a:pPr>
            <a:r>
              <a:rPr lang="de-DE" sz="1800" dirty="0">
                <a:effectLst/>
                <a:latin typeface="Calibri" panose="020F0502020204030204" pitchFamily="34" charset="0"/>
                <a:ea typeface="Malgun Gothic" panose="020B0503020000020004" pitchFamily="34" charset="-127"/>
                <a:cs typeface="Times New Roman" panose="02020603050405020304" pitchFamily="18" charset="0"/>
                <a:sym typeface="Wingdings" panose="05000000000000000000" pitchFamily="2" charset="2"/>
              </a:rPr>
              <a:t></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 minderwertige Ware</a:t>
            </a:r>
            <a:endParaRPr lang="en-DE" sz="1800" dirty="0">
              <a:effectLst/>
              <a:latin typeface="Calibri" panose="020F0502020204030204" pitchFamily="34" charset="0"/>
              <a:ea typeface="Malgun Gothic" panose="020B0503020000020004" pitchFamily="34" charset="-127"/>
              <a:cs typeface="Times New Roman" panose="02020603050405020304" pitchFamily="18" charset="0"/>
            </a:endParaRPr>
          </a:p>
          <a:p>
            <a:pPr>
              <a:lnSpc>
                <a:spcPct val="107000"/>
              </a:lnSpc>
              <a:spcAft>
                <a:spcPts val="800"/>
              </a:spcAft>
            </a:pPr>
            <a:r>
              <a:rPr lang="de-DE" sz="1800" dirty="0">
                <a:effectLst/>
                <a:latin typeface="Calibri" panose="020F0502020204030204" pitchFamily="34" charset="0"/>
                <a:ea typeface="Malgun Gothic" panose="020B0503020000020004" pitchFamily="34" charset="-127"/>
                <a:cs typeface="Times New Roman" panose="02020603050405020304" pitchFamily="18" charset="0"/>
                <a:sym typeface="Wingdings" panose="05000000000000000000" pitchFamily="2" charset="2"/>
              </a:rPr>
              <a:t></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 Geld kommt nicht zurück</a:t>
            </a:r>
            <a:endParaRPr lang="en-DE" sz="1800" dirty="0">
              <a:effectLst/>
              <a:latin typeface="Calibri" panose="020F0502020204030204" pitchFamily="34" charset="0"/>
              <a:ea typeface="Malgun Gothic" panose="020B0503020000020004" pitchFamily="34" charset="-127"/>
              <a:cs typeface="Times New Roman" panose="02020603050405020304" pitchFamily="18" charset="0"/>
            </a:endParaRPr>
          </a:p>
          <a:p>
            <a:pPr>
              <a:lnSpc>
                <a:spcPct val="107000"/>
              </a:lnSpc>
              <a:spcAft>
                <a:spcPts val="800"/>
              </a:spcAft>
            </a:pPr>
            <a:r>
              <a:rPr lang="de-DE" sz="1800" dirty="0">
                <a:effectLst/>
                <a:latin typeface="Calibri" panose="020F0502020204030204" pitchFamily="34" charset="0"/>
                <a:ea typeface="Malgun Gothic" panose="020B0503020000020004" pitchFamily="34" charset="-127"/>
                <a:cs typeface="Times New Roman" panose="02020603050405020304" pitchFamily="18" charset="0"/>
                <a:sym typeface="Wingdings" panose="05000000000000000000" pitchFamily="2" charset="2"/>
              </a:rPr>
              <a:t></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 das überwiesene Geld geht an sog. Finanzagenten</a:t>
            </a:r>
            <a:endParaRPr lang="en-DE" sz="1800" dirty="0">
              <a:effectLst/>
              <a:latin typeface="Calibri" panose="020F0502020204030204" pitchFamily="34" charset="0"/>
              <a:ea typeface="Malgun Gothic" panose="020B0503020000020004" pitchFamily="34" charset="-127"/>
              <a:cs typeface="Times New Roman" panose="02020603050405020304" pitchFamily="18" charset="0"/>
            </a:endParaRPr>
          </a:p>
          <a:p>
            <a:pPr>
              <a:lnSpc>
                <a:spcPct val="107000"/>
              </a:lnSpc>
              <a:spcAft>
                <a:spcPts val="800"/>
              </a:spcAft>
            </a:pPr>
            <a:r>
              <a:rPr lang="de-DE" sz="1800" dirty="0">
                <a:effectLst/>
                <a:latin typeface="Calibri" panose="020F0502020204030204" pitchFamily="34" charset="0"/>
                <a:ea typeface="Malgun Gothic" panose="020B0503020000020004" pitchFamily="34" charset="-127"/>
                <a:cs typeface="Times New Roman" panose="02020603050405020304" pitchFamily="18" charset="0"/>
                <a:sym typeface="Wingdings" panose="05000000000000000000" pitchFamily="2" charset="2"/>
              </a:rPr>
              <a:t></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 Zoll beschlagnahmt die Ware (</a:t>
            </a:r>
            <a:r>
              <a:rPr lang="de-DE" sz="1800" dirty="0" err="1">
                <a:effectLst/>
                <a:latin typeface="Calibri" panose="020F0502020204030204" pitchFamily="34" charset="0"/>
                <a:ea typeface="Malgun Gothic" panose="020B0503020000020004" pitchFamily="34" charset="-127"/>
                <a:cs typeface="Times New Roman" panose="02020603050405020304" pitchFamily="18" charset="0"/>
              </a:rPr>
              <a:t>bie</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 etwa Fälschungen)</a:t>
            </a:r>
            <a:endParaRPr lang="en-DE" sz="1800" dirty="0">
              <a:effectLst/>
              <a:latin typeface="Calibri" panose="020F0502020204030204" pitchFamily="34" charset="0"/>
              <a:ea typeface="Malgun Gothic" panose="020B0503020000020004" pitchFamily="34" charset="-127"/>
              <a:cs typeface="Times New Roman" panose="02020603050405020304" pitchFamily="18" charset="0"/>
            </a:endParaRPr>
          </a:p>
          <a:p>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34</a:t>
            </a:fld>
            <a:endParaRPr lang="en-DE"/>
          </a:p>
        </p:txBody>
      </p:sp>
    </p:spTree>
    <p:extLst>
      <p:ext uri="{BB962C8B-B14F-4D97-AF65-F5344CB8AC3E}">
        <p14:creationId xmlns:p14="http://schemas.microsoft.com/office/powerpoint/2010/main" val="34392658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Es geht noch schlimmer als das: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200" dirty="0">
                <a:effectLst/>
                <a:latin typeface="Calibri" panose="020F0502020204030204" pitchFamily="34" charset="0"/>
                <a:ea typeface="Malgun Gothic" panose="020B0503020000020004" pitchFamily="34" charset="-127"/>
                <a:cs typeface="Times New Roman" panose="02020603050405020304" pitchFamily="18" charset="0"/>
              </a:rPr>
              <a:t>die Domainnamen werden mit missbräuchlich erlangten privaten Daten angelegt</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200" dirty="0">
                <a:effectLst/>
                <a:latin typeface="Calibri" panose="020F0502020204030204" pitchFamily="34" charset="0"/>
                <a:ea typeface="Malgun Gothic" panose="020B0503020000020004" pitchFamily="34" charset="-127"/>
                <a:cs typeface="Times New Roman" panose="02020603050405020304" pitchFamily="18" charset="0"/>
                <a:sym typeface="Wingdings" panose="05000000000000000000" pitchFamily="2" charset="2"/>
              </a:rPr>
              <a:t></a:t>
            </a:r>
            <a:r>
              <a:rPr lang="de-DE" sz="1200" dirty="0">
                <a:effectLst/>
                <a:latin typeface="Calibri" panose="020F0502020204030204" pitchFamily="34" charset="0"/>
                <a:ea typeface="Malgun Gothic" panose="020B0503020000020004" pitchFamily="34" charset="-127"/>
                <a:cs typeface="Times New Roman" panose="02020603050405020304" pitchFamily="18" charset="0"/>
              </a:rPr>
              <a:t> Rechnungen für bestellte Ware, obwohl man dort nicht bestellt hat</a:t>
            </a:r>
            <a:endParaRPr lang="en-DE" sz="1200" dirty="0">
              <a:effectLst/>
              <a:latin typeface="Calibri" panose="020F0502020204030204" pitchFamily="34" charset="0"/>
              <a:ea typeface="Malgun Gothic" panose="020B0503020000020004" pitchFamily="34" charset="-127"/>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200" dirty="0">
                <a:effectLst/>
                <a:latin typeface="Calibri" panose="020F0502020204030204" pitchFamily="34" charset="0"/>
                <a:ea typeface="Malgun Gothic" panose="020B0503020000020004" pitchFamily="34" charset="-127"/>
                <a:cs typeface="Times New Roman" panose="02020603050405020304" pitchFamily="18" charset="0"/>
                <a:sym typeface="Wingdings" panose="05000000000000000000" pitchFamily="2" charset="2"/>
              </a:rPr>
              <a:t></a:t>
            </a:r>
            <a:r>
              <a:rPr lang="de-DE" sz="1200" dirty="0">
                <a:effectLst/>
                <a:latin typeface="Calibri" panose="020F0502020204030204" pitchFamily="34" charset="0"/>
                <a:ea typeface="Malgun Gothic" panose="020B0503020000020004" pitchFamily="34" charset="-127"/>
                <a:cs typeface="Times New Roman" panose="02020603050405020304" pitchFamily="18" charset="0"/>
              </a:rPr>
              <a:t> pers. Daten und Zahlungsdaten werden für weitere Betrügereien gesammelt und später missbraucht</a:t>
            </a:r>
            <a:endParaRPr lang="en-DE" sz="1200" dirty="0">
              <a:effectLst/>
              <a:latin typeface="Calibri" panose="020F0502020204030204" pitchFamily="34" charset="0"/>
              <a:ea typeface="Malgun Gothic" panose="020B0503020000020004" pitchFamily="34" charset="-127"/>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200" dirty="0">
                <a:effectLst/>
                <a:latin typeface="Calibri" panose="020F0502020204030204" pitchFamily="34" charset="0"/>
                <a:ea typeface="Malgun Gothic" panose="020B0503020000020004" pitchFamily="34" charset="-127"/>
                <a:cs typeface="Times New Roman" panose="02020603050405020304" pitchFamily="18" charset="0"/>
              </a:rPr>
              <a:t>Identitätsklau</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200" dirty="0">
                <a:effectLst/>
                <a:latin typeface="Calibri" panose="020F0502020204030204" pitchFamily="34" charset="0"/>
                <a:ea typeface="Malgun Gothic" panose="020B0503020000020004" pitchFamily="34" charset="-127"/>
                <a:cs typeface="Times New Roman" panose="02020603050405020304" pitchFamily="18" charset="0"/>
              </a:rPr>
              <a:t>Verkauf der Daten im Darknet</a:t>
            </a:r>
            <a:endParaRPr lang="en-DE" sz="1200" dirty="0">
              <a:effectLst/>
              <a:latin typeface="Calibri" panose="020F0502020204030204" pitchFamily="34" charset="0"/>
              <a:ea typeface="Malgun Gothic" panose="020B0503020000020004" pitchFamily="34" charset="-127"/>
              <a:cs typeface="Times New Roman" panose="02020603050405020304" pitchFamily="18" charset="0"/>
            </a:endParaRPr>
          </a:p>
          <a:p>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35</a:t>
            </a:fld>
            <a:endParaRPr lang="en-DE"/>
          </a:p>
        </p:txBody>
      </p:sp>
    </p:spTree>
    <p:extLst>
      <p:ext uri="{BB962C8B-B14F-4D97-AF65-F5344CB8AC3E}">
        <p14:creationId xmlns:p14="http://schemas.microsoft.com/office/powerpoint/2010/main" val="39908169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36</a:t>
            </a:fld>
            <a:endParaRPr lang="en-DE"/>
          </a:p>
        </p:txBody>
      </p:sp>
    </p:spTree>
    <p:extLst>
      <p:ext uri="{BB962C8B-B14F-4D97-AF65-F5344CB8AC3E}">
        <p14:creationId xmlns:p14="http://schemas.microsoft.com/office/powerpoint/2010/main" val="6250123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Antwort: Nicht wirklich gut… da dies durch die zunehmend genialen Methoden immer schwerer wird.</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37</a:t>
            </a:fld>
            <a:endParaRPr lang="en-DE"/>
          </a:p>
        </p:txBody>
      </p:sp>
    </p:spTree>
    <p:extLst>
      <p:ext uri="{BB962C8B-B14F-4D97-AF65-F5344CB8AC3E}">
        <p14:creationId xmlns:p14="http://schemas.microsoft.com/office/powerpoint/2010/main" val="41304069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seht ihr eine von der Polizei beschlagnahmte Seite. (Leider nicht mehr auffindbar…)</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38</a:t>
            </a:fld>
            <a:endParaRPr lang="en-DE"/>
          </a:p>
        </p:txBody>
      </p:sp>
    </p:spTree>
    <p:extLst>
      <p:ext uri="{BB962C8B-B14F-4D97-AF65-F5344CB8AC3E}">
        <p14:creationId xmlns:p14="http://schemas.microsoft.com/office/powerpoint/2010/main" val="1976197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Fakeshops begegnen uns im Grunde überall im Internet. Mit unfassbar günstigen Angeboten versuchen sie uns zum Kauf zu verleiten. Es werden täglich 5 solcher Seiten beim Verbraucherschutz gemeldet. Und das ist ein Problem!</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a:t>
            </a:fld>
            <a:endParaRPr lang="en-DE"/>
          </a:p>
        </p:txBody>
      </p:sp>
    </p:spTree>
    <p:extLst>
      <p:ext uri="{BB962C8B-B14F-4D97-AF65-F5344CB8AC3E}">
        <p14:creationId xmlns:p14="http://schemas.microsoft.com/office/powerpoint/2010/main" val="13544437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die zum Paradebeispiel passende Strafanzeige, wegen die wegen „nicht hinreichenden Tatverdachts“ eingestellt wurde.</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39</a:t>
            </a:fld>
            <a:endParaRPr lang="en-DE"/>
          </a:p>
        </p:txBody>
      </p:sp>
    </p:spTree>
    <p:extLst>
      <p:ext uri="{BB962C8B-B14F-4D97-AF65-F5344CB8AC3E}">
        <p14:creationId xmlns:p14="http://schemas.microsoft.com/office/powerpoint/2010/main" val="4323611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Jetzt bleibt die Frage offen, wie man sich davor schützen kann.</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40</a:t>
            </a:fld>
            <a:endParaRPr lang="en-DE"/>
          </a:p>
        </p:txBody>
      </p:sp>
    </p:spTree>
    <p:extLst>
      <p:ext uri="{BB962C8B-B14F-4D97-AF65-F5344CB8AC3E}">
        <p14:creationId xmlns:p14="http://schemas.microsoft.com/office/powerpoint/2010/main" val="294466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ganz oben genannten Merkmale sollten stets berücksichtigt werden!</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41</a:t>
            </a:fld>
            <a:endParaRPr lang="en-DE"/>
          </a:p>
        </p:txBody>
      </p:sp>
    </p:spTree>
    <p:extLst>
      <p:ext uri="{BB962C8B-B14F-4D97-AF65-F5344CB8AC3E}">
        <p14:creationId xmlns:p14="http://schemas.microsoft.com/office/powerpoint/2010/main" val="330086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Es gibt verschiedene Webseiten die verdächtige Shops prüfen und diese dann als betrügerische Seiten listen. Zum Beispiel die österreichische Plattform Watchlist Internet.</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42</a:t>
            </a:fld>
            <a:endParaRPr lang="en-DE"/>
          </a:p>
        </p:txBody>
      </p:sp>
    </p:spTree>
    <p:extLst>
      <p:ext uri="{BB962C8B-B14F-4D97-AF65-F5344CB8AC3E}">
        <p14:creationId xmlns:p14="http://schemas.microsoft.com/office/powerpoint/2010/main" val="25947369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Oder der Prüfer von der Verbraucherzentrale.</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43</a:t>
            </a:fld>
            <a:endParaRPr lang="en-DE"/>
          </a:p>
        </p:txBody>
      </p:sp>
    </p:spTree>
    <p:extLst>
      <p:ext uri="{BB962C8B-B14F-4D97-AF65-F5344CB8AC3E}">
        <p14:creationId xmlns:p14="http://schemas.microsoft.com/office/powerpoint/2010/main" val="42568284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oder von </a:t>
            </a:r>
            <a:r>
              <a:rPr lang="de-DE" dirty="0" err="1"/>
              <a:t>Trusted</a:t>
            </a:r>
            <a:r>
              <a:rPr lang="de-DE" dirty="0"/>
              <a:t> Shops.</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44</a:t>
            </a:fld>
            <a:endParaRPr lang="en-DE"/>
          </a:p>
        </p:txBody>
      </p:sp>
    </p:spTree>
    <p:extLst>
      <p:ext uri="{BB962C8B-B14F-4D97-AF65-F5344CB8AC3E}">
        <p14:creationId xmlns:p14="http://schemas.microsoft.com/office/powerpoint/2010/main" val="41762743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Watchlist Internet entwickelte einen Fake-Shop </a:t>
            </a:r>
            <a:r>
              <a:rPr lang="de-DE" dirty="0" err="1"/>
              <a:t>Detector</a:t>
            </a:r>
            <a:r>
              <a:rPr lang="de-DE" dirty="0"/>
              <a:t>. Es handelt sich hierbei um eine mehr oder weniger gut funktionierendes Browser-</a:t>
            </a:r>
            <a:r>
              <a:rPr lang="de-DE" dirty="0" err="1"/>
              <a:t>Addon</a:t>
            </a:r>
            <a:r>
              <a:rPr lang="de-DE" dirty="0"/>
              <a:t>.</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45</a:t>
            </a:fld>
            <a:endParaRPr lang="en-DE"/>
          </a:p>
        </p:txBody>
      </p:sp>
    </p:spTree>
    <p:extLst>
      <p:ext uri="{BB962C8B-B14F-4D97-AF65-F5344CB8AC3E}">
        <p14:creationId xmlns:p14="http://schemas.microsoft.com/office/powerpoint/2010/main" val="9355960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a:t>
            </a:r>
            <a:r>
              <a:rPr lang="de-DE" dirty="0" err="1"/>
              <a:t>Detector</a:t>
            </a:r>
            <a:r>
              <a:rPr lang="de-DE" dirty="0"/>
              <a:t> prüft eine Seite. In einer Datenbank befinden sich seriöse und unseriöse Onlineshop. Ist der Shop bekannt, erhält der Nutzer direkt Feedback. Ist die Seite unbekannt, beginnt eine KI die aktuelle Seite mit den seriösen und betrügerischen Seiten zu vergleichen und in den Shop in das Wissensnetz einzugliedern.</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46</a:t>
            </a:fld>
            <a:endParaRPr lang="en-DE"/>
          </a:p>
        </p:txBody>
      </p:sp>
    </p:spTree>
    <p:extLst>
      <p:ext uri="{BB962C8B-B14F-4D97-AF65-F5344CB8AC3E}">
        <p14:creationId xmlns:p14="http://schemas.microsoft.com/office/powerpoint/2010/main" val="3173019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Wie geht ihr beim Online-Einkauf auf einer unbekannten Webseite vor? Worauf achtet ihr?</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4</a:t>
            </a:fld>
            <a:endParaRPr lang="en-DE"/>
          </a:p>
        </p:txBody>
      </p:sp>
    </p:spTree>
    <p:extLst>
      <p:ext uri="{BB962C8B-B14F-4D97-AF65-F5344CB8AC3E}">
        <p14:creationId xmlns:p14="http://schemas.microsoft.com/office/powerpoint/2010/main" val="305133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Ich habe euch ein Paradebeispiel für einen Fakeshop mitgebracht. Diesen Shop gab es tatsächlich (er wurde nur bereits gelöscht…) und es sind Leute darauf hereingefallen. Nehmt die Screenshots und Zahlungsbelege etc. unter die Lupe und untersucht diese nach Auffälligkeiten!</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5</a:t>
            </a:fld>
            <a:endParaRPr lang="en-DE"/>
          </a:p>
        </p:txBody>
      </p:sp>
    </p:spTree>
    <p:extLst>
      <p:ext uri="{BB962C8B-B14F-4D97-AF65-F5344CB8AC3E}">
        <p14:creationId xmlns:p14="http://schemas.microsoft.com/office/powerpoint/2010/main" val="4068847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6</a:t>
            </a:fld>
            <a:endParaRPr lang="en-DE"/>
          </a:p>
        </p:txBody>
      </p:sp>
    </p:spTree>
    <p:extLst>
      <p:ext uri="{BB962C8B-B14F-4D97-AF65-F5344CB8AC3E}">
        <p14:creationId xmlns:p14="http://schemas.microsoft.com/office/powerpoint/2010/main" val="2797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Whois</a:t>
            </a:r>
            <a:r>
              <a:rPr lang="de-DE" dirty="0"/>
              <a:t>-Dienst: https://whoer.net/de/checkwhois</a:t>
            </a:r>
          </a:p>
        </p:txBody>
      </p:sp>
      <p:sp>
        <p:nvSpPr>
          <p:cNvPr id="4" name="Foliennummernplatzhalter 3"/>
          <p:cNvSpPr>
            <a:spLocks noGrp="1"/>
          </p:cNvSpPr>
          <p:nvPr>
            <p:ph type="sldNum" sz="quarter" idx="5"/>
          </p:nvPr>
        </p:nvSpPr>
        <p:spPr/>
        <p:txBody>
          <a:bodyPr/>
          <a:lstStyle/>
          <a:p>
            <a:fld id="{B69616B9-6BBC-417C-A529-4C19675BD77A}" type="slidenum">
              <a:rPr lang="en-DE" smtClean="0"/>
              <a:t>7</a:t>
            </a:fld>
            <a:endParaRPr lang="en-DE"/>
          </a:p>
        </p:txBody>
      </p:sp>
    </p:spTree>
    <p:extLst>
      <p:ext uri="{BB962C8B-B14F-4D97-AF65-F5344CB8AC3E}">
        <p14:creationId xmlns:p14="http://schemas.microsoft.com/office/powerpoint/2010/main" val="4243485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Grund, weshalb immer noch Leute darauf hereinfallen: Die gefälschten Webseiten werden immer besser – der Unterschied ist kaum zu erkennen!</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9</a:t>
            </a:fld>
            <a:endParaRPr lang="en-DE"/>
          </a:p>
        </p:txBody>
      </p:sp>
    </p:spTree>
    <p:extLst>
      <p:ext uri="{BB962C8B-B14F-4D97-AF65-F5344CB8AC3E}">
        <p14:creationId xmlns:p14="http://schemas.microsoft.com/office/powerpoint/2010/main" val="638697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10</a:t>
            </a:fld>
            <a:endParaRPr lang="en-DE"/>
          </a:p>
        </p:txBody>
      </p:sp>
    </p:spTree>
    <p:extLst>
      <p:ext uri="{BB962C8B-B14F-4D97-AF65-F5344CB8AC3E}">
        <p14:creationId xmlns:p14="http://schemas.microsoft.com/office/powerpoint/2010/main" val="3044518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875723C4-4EE2-430C-8FE5-F2A87AD41E9D}" type="datetimeFigureOut">
              <a:rPr lang="de-DE" smtClean="0"/>
              <a:t>01.10.2024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3040081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75723C4-4EE2-430C-8FE5-F2A87AD41E9D}" type="datetimeFigureOut">
              <a:rPr lang="de-DE" smtClean="0"/>
              <a:t>01.10.2024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4111168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75723C4-4EE2-430C-8FE5-F2A87AD41E9D}" type="datetimeFigureOut">
              <a:rPr lang="de-DE" smtClean="0"/>
              <a:t>01.10.2024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367475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75723C4-4EE2-430C-8FE5-F2A87AD41E9D}" type="datetimeFigureOut">
              <a:rPr lang="de-DE" smtClean="0"/>
              <a:t>01.10.2024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23131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875723C4-4EE2-430C-8FE5-F2A87AD41E9D}" type="datetimeFigureOut">
              <a:rPr lang="de-DE" smtClean="0"/>
              <a:t>01.10.2024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1633701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875723C4-4EE2-430C-8FE5-F2A87AD41E9D}" type="datetimeFigureOut">
              <a:rPr lang="de-DE" smtClean="0"/>
              <a:t>01.10.2024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2515233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875723C4-4EE2-430C-8FE5-F2A87AD41E9D}" type="datetimeFigureOut">
              <a:rPr lang="de-DE" smtClean="0"/>
              <a:t>01.10.2024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2771851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875723C4-4EE2-430C-8FE5-F2A87AD41E9D}" type="datetimeFigureOut">
              <a:rPr lang="de-DE" smtClean="0"/>
              <a:t>01.10.2024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2870304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875723C4-4EE2-430C-8FE5-F2A87AD41E9D}" type="datetimeFigureOut">
              <a:rPr lang="de-DE" smtClean="0"/>
              <a:t>01.10.2024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1099591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875723C4-4EE2-430C-8FE5-F2A87AD41E9D}" type="datetimeFigureOut">
              <a:rPr lang="de-DE" smtClean="0"/>
              <a:t>01.10.2024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1233509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875723C4-4EE2-430C-8FE5-F2A87AD41E9D}" type="datetimeFigureOut">
              <a:rPr lang="de-DE" smtClean="0"/>
              <a:t>01.10.2024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2253687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5723C4-4EE2-430C-8FE5-F2A87AD41E9D}" type="datetimeFigureOut">
              <a:rPr lang="de-DE" smtClean="0"/>
              <a:t>01.10.2024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6051F0-9806-41AA-BAF7-0143428F7840}" type="slidenum">
              <a:rPr lang="de-DE" smtClean="0"/>
              <a:t>‹Nr.›</a:t>
            </a:fld>
            <a:endParaRPr lang="de-DE"/>
          </a:p>
        </p:txBody>
      </p:sp>
    </p:spTree>
    <p:extLst>
      <p:ext uri="{BB962C8B-B14F-4D97-AF65-F5344CB8AC3E}">
        <p14:creationId xmlns:p14="http://schemas.microsoft.com/office/powerpoint/2010/main" val="404440612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png"/><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3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2.png"/><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4.png"/><Relationship Id="rId7"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ww.verbraucherzentrale.de/verbraucherzentrale/baustein-3-onlineshopping-37076" TargetMode="Externa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1524000" y="1779448"/>
            <a:ext cx="9144000" cy="2387600"/>
          </a:xfrm>
        </p:spPr>
        <p:txBody>
          <a:bodyPr/>
          <a:lstStyle/>
          <a:p>
            <a:r>
              <a:rPr lang="de-DE" b="1" dirty="0" err="1">
                <a:latin typeface="Lucida Console" panose="020B0609040504020204" pitchFamily="49" charset="0"/>
              </a:rPr>
              <a:t>Fakeshops</a:t>
            </a:r>
            <a:r>
              <a:rPr lang="de-DE" b="1" dirty="0">
                <a:latin typeface="Lucida Console" panose="020B0609040504020204" pitchFamily="49" charset="0"/>
              </a:rPr>
              <a:t> im Internet</a:t>
            </a:r>
          </a:p>
        </p:txBody>
      </p:sp>
      <p:sp>
        <p:nvSpPr>
          <p:cNvPr id="3" name="Untertitel 2"/>
          <p:cNvSpPr>
            <a:spLocks noGrp="1"/>
          </p:cNvSpPr>
          <p:nvPr>
            <p:ph type="subTitle" idx="1"/>
          </p:nvPr>
        </p:nvSpPr>
        <p:spPr>
          <a:xfrm>
            <a:off x="1524000" y="4259123"/>
            <a:ext cx="9144000" cy="1655762"/>
          </a:xfrm>
        </p:spPr>
        <p:txBody>
          <a:bodyPr/>
          <a:lstStyle/>
          <a:p>
            <a:r>
              <a:rPr lang="de-DE" dirty="0"/>
              <a:t>Erik Baumann</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41792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06698" y="1399531"/>
            <a:ext cx="11055188" cy="2387600"/>
          </a:xfrm>
        </p:spPr>
        <p:txBody>
          <a:bodyPr>
            <a:normAutofit/>
          </a:bodyPr>
          <a:lstStyle/>
          <a:p>
            <a:r>
              <a:rPr lang="de-DE" sz="4800" b="1" dirty="0">
                <a:latin typeface="Lucida Console" panose="020B0609040504020204" pitchFamily="49" charset="0"/>
              </a:rPr>
              <a:t>Die METHODEN der Täter</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Tree>
    <p:extLst>
      <p:ext uri="{BB962C8B-B14F-4D97-AF65-F5344CB8AC3E}">
        <p14:creationId xmlns:p14="http://schemas.microsoft.com/office/powerpoint/2010/main" val="3203346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06698" y="1399531"/>
            <a:ext cx="11055188" cy="2387600"/>
          </a:xfrm>
        </p:spPr>
        <p:txBody>
          <a:bodyPr>
            <a:normAutofit/>
          </a:bodyPr>
          <a:lstStyle/>
          <a:p>
            <a:r>
              <a:rPr lang="de-DE" sz="4800" b="1" dirty="0">
                <a:latin typeface="Lucida Console" panose="020B0609040504020204" pitchFamily="49" charset="0"/>
              </a:rPr>
              <a:t>DIE WERBEMAIL</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8729" y="2756647"/>
            <a:ext cx="1299577" cy="1299577"/>
          </a:xfrm>
          <a:prstGeom prst="rect">
            <a:avLst/>
          </a:prstGeom>
        </p:spPr>
      </p:pic>
      <p:pic>
        <p:nvPicPr>
          <p:cNvPr id="16" name="Grafi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18481" y="2794294"/>
            <a:ext cx="1299577" cy="1299577"/>
          </a:xfrm>
          <a:prstGeom prst="rect">
            <a:avLst/>
          </a:prstGeom>
        </p:spPr>
      </p:pic>
    </p:spTree>
    <p:extLst>
      <p:ext uri="{BB962C8B-B14F-4D97-AF65-F5344CB8AC3E}">
        <p14:creationId xmlns:p14="http://schemas.microsoft.com/office/powerpoint/2010/main" val="4043591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1000" fill="hold"/>
                                        <p:tgtEl>
                                          <p:spTgt spid="15"/>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anim calcmode="lin" valueType="num">
                                      <p:cBhvr>
                                        <p:cTn id="17" dur="1000" fill="hold"/>
                                        <p:tgtEl>
                                          <p:spTgt spid="16"/>
                                        </p:tgtEl>
                                        <p:attrNameLst>
                                          <p:attrName>ppt_x</p:attrName>
                                        </p:attrNameLst>
                                      </p:cBhvr>
                                      <p:tavLst>
                                        <p:tav tm="0">
                                          <p:val>
                                            <p:strVal val="#ppt_x"/>
                                          </p:val>
                                        </p:tav>
                                        <p:tav tm="100000">
                                          <p:val>
                                            <p:strVal val="#ppt_x"/>
                                          </p:val>
                                        </p:tav>
                                      </p:tavLst>
                                    </p:anim>
                                    <p:anim calcmode="lin" valueType="num">
                                      <p:cBhvr>
                                        <p:cTn id="1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8296" y="2360409"/>
            <a:ext cx="2161216" cy="2161216"/>
          </a:xfrm>
          <a:prstGeom prst="rect">
            <a:avLst/>
          </a:prstGeom>
        </p:spPr>
      </p:pic>
      <p:pic>
        <p:nvPicPr>
          <p:cNvPr id="16" name="Grafik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5562" y="2316872"/>
            <a:ext cx="2403060" cy="2403060"/>
          </a:xfrm>
          <a:prstGeom prst="rect">
            <a:avLst/>
          </a:prstGeom>
        </p:spPr>
      </p:pic>
      <p:sp>
        <p:nvSpPr>
          <p:cNvPr id="5" name="Pfeil nach rechts 4"/>
          <p:cNvSpPr/>
          <p:nvPr/>
        </p:nvSpPr>
        <p:spPr>
          <a:xfrm>
            <a:off x="5035326" y="3124334"/>
            <a:ext cx="2109093" cy="6333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42039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06698" y="1399531"/>
            <a:ext cx="11055188" cy="2387600"/>
          </a:xfrm>
        </p:spPr>
        <p:txBody>
          <a:bodyPr>
            <a:normAutofit/>
          </a:bodyPr>
          <a:lstStyle/>
          <a:p>
            <a:r>
              <a:rPr lang="de-DE" sz="4800" b="1" dirty="0">
                <a:latin typeface="Lucida Console" panose="020B0609040504020204" pitchFamily="49" charset="0"/>
              </a:rPr>
              <a:t>DIE KOPIE</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8729" y="2756647"/>
            <a:ext cx="1299577" cy="1299577"/>
          </a:xfrm>
          <a:prstGeom prst="rect">
            <a:avLst/>
          </a:prstGeom>
        </p:spPr>
      </p:pic>
      <p:pic>
        <p:nvPicPr>
          <p:cNvPr id="16" name="Grafi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18481" y="2794294"/>
            <a:ext cx="1299577" cy="1299577"/>
          </a:xfrm>
          <a:prstGeom prst="rect">
            <a:avLst/>
          </a:prstGeom>
        </p:spPr>
      </p:pic>
    </p:spTree>
    <p:extLst>
      <p:ext uri="{BB962C8B-B14F-4D97-AF65-F5344CB8AC3E}">
        <p14:creationId xmlns:p14="http://schemas.microsoft.com/office/powerpoint/2010/main" val="256134655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1000" fill="hold"/>
                                        <p:tgtEl>
                                          <p:spTgt spid="15"/>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anim calcmode="lin" valueType="num">
                                      <p:cBhvr>
                                        <p:cTn id="17" dur="1000" fill="hold"/>
                                        <p:tgtEl>
                                          <p:spTgt spid="16"/>
                                        </p:tgtEl>
                                        <p:attrNameLst>
                                          <p:attrName>ppt_x</p:attrName>
                                        </p:attrNameLst>
                                      </p:cBhvr>
                                      <p:tavLst>
                                        <p:tav tm="0">
                                          <p:val>
                                            <p:strVal val="#ppt_x"/>
                                          </p:val>
                                        </p:tav>
                                        <p:tav tm="100000">
                                          <p:val>
                                            <p:strVal val="#ppt_x"/>
                                          </p:val>
                                        </p:tav>
                                      </p:tavLst>
                                    </p:anim>
                                    <p:anim calcmode="lin" valueType="num">
                                      <p:cBhvr>
                                        <p:cTn id="1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3212" y="2167327"/>
            <a:ext cx="2403060" cy="2403060"/>
          </a:xfrm>
          <a:prstGeom prst="rect">
            <a:avLst/>
          </a:prstGeom>
        </p:spPr>
      </p:pic>
      <p:pic>
        <p:nvPicPr>
          <p:cNvPr id="16" name="Grafik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3698" y="2233270"/>
            <a:ext cx="2403060" cy="2403060"/>
          </a:xfrm>
          <a:prstGeom prst="rect">
            <a:avLst/>
          </a:prstGeom>
        </p:spPr>
      </p:pic>
      <p:sp>
        <p:nvSpPr>
          <p:cNvPr id="17" name="Titel 1"/>
          <p:cNvSpPr>
            <a:spLocks noGrp="1"/>
          </p:cNvSpPr>
          <p:nvPr>
            <p:ph type="ctrTitle"/>
          </p:nvPr>
        </p:nvSpPr>
        <p:spPr>
          <a:xfrm>
            <a:off x="-2312852" y="3053326"/>
            <a:ext cx="11055188" cy="2387600"/>
          </a:xfrm>
        </p:spPr>
        <p:txBody>
          <a:bodyPr>
            <a:normAutofit/>
          </a:bodyPr>
          <a:lstStyle/>
          <a:p>
            <a:r>
              <a:rPr lang="de-DE" sz="4800" b="1" dirty="0">
                <a:latin typeface="Lucida Console" panose="020B0609040504020204" pitchFamily="49" charset="0"/>
              </a:rPr>
              <a:t>Strg + C</a:t>
            </a:r>
          </a:p>
        </p:txBody>
      </p:sp>
      <p:sp>
        <p:nvSpPr>
          <p:cNvPr id="18" name="Titel 1"/>
          <p:cNvSpPr txBox="1">
            <a:spLocks/>
          </p:cNvSpPr>
          <p:nvPr/>
        </p:nvSpPr>
        <p:spPr>
          <a:xfrm>
            <a:off x="3343729" y="3113979"/>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sz="4800" b="1" dirty="0">
                <a:latin typeface="Lucida Console" panose="020B0609040504020204" pitchFamily="49" charset="0"/>
              </a:rPr>
              <a:t>Strg + V</a:t>
            </a:r>
          </a:p>
        </p:txBody>
      </p:sp>
      <p:sp>
        <p:nvSpPr>
          <p:cNvPr id="5" name="Pfeil nach rechts 4"/>
          <p:cNvSpPr/>
          <p:nvPr/>
        </p:nvSpPr>
        <p:spPr>
          <a:xfrm>
            <a:off x="4851821" y="3198103"/>
            <a:ext cx="2554806" cy="5651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14002815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randombar(horizontal)">
                                      <p:cBhvr>
                                        <p:cTn id="15" dur="500"/>
                                        <p:tgtEl>
                                          <p:spTgt spid="17"/>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randombar(horizontal)">
                                      <p:cBhvr>
                                        <p:cTn id="19" dur="500"/>
                                        <p:tgtEl>
                                          <p:spTgt spid="1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06698" y="1399531"/>
            <a:ext cx="11055188" cy="2387600"/>
          </a:xfrm>
        </p:spPr>
        <p:txBody>
          <a:bodyPr>
            <a:normAutofit/>
          </a:bodyPr>
          <a:lstStyle/>
          <a:p>
            <a:r>
              <a:rPr lang="de-DE" sz="4800" b="1" dirty="0">
                <a:latin typeface="Lucida Console" panose="020B0609040504020204" pitchFamily="49" charset="0"/>
              </a:rPr>
              <a:t>DIE VORKASSE</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8729" y="2756647"/>
            <a:ext cx="1299577" cy="1299577"/>
          </a:xfrm>
          <a:prstGeom prst="rect">
            <a:avLst/>
          </a:prstGeom>
        </p:spPr>
      </p:pic>
      <p:pic>
        <p:nvPicPr>
          <p:cNvPr id="16" name="Grafi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18481" y="2794294"/>
            <a:ext cx="1299577" cy="1299577"/>
          </a:xfrm>
          <a:prstGeom prst="rect">
            <a:avLst/>
          </a:prstGeom>
        </p:spPr>
      </p:pic>
    </p:spTree>
    <p:extLst>
      <p:ext uri="{BB962C8B-B14F-4D97-AF65-F5344CB8AC3E}">
        <p14:creationId xmlns:p14="http://schemas.microsoft.com/office/powerpoint/2010/main" val="89600816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1000" fill="hold"/>
                                        <p:tgtEl>
                                          <p:spTgt spid="15"/>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anim calcmode="lin" valueType="num">
                                      <p:cBhvr>
                                        <p:cTn id="17" dur="1000" fill="hold"/>
                                        <p:tgtEl>
                                          <p:spTgt spid="16"/>
                                        </p:tgtEl>
                                        <p:attrNameLst>
                                          <p:attrName>ppt_x</p:attrName>
                                        </p:attrNameLst>
                                      </p:cBhvr>
                                      <p:tavLst>
                                        <p:tav tm="0">
                                          <p:val>
                                            <p:strVal val="#ppt_x"/>
                                          </p:val>
                                        </p:tav>
                                        <p:tav tm="100000">
                                          <p:val>
                                            <p:strVal val="#ppt_x"/>
                                          </p:val>
                                        </p:tav>
                                      </p:tavLst>
                                    </p:anim>
                                    <p:anim calcmode="lin" valueType="num">
                                      <p:cBhvr>
                                        <p:cTn id="1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6514" y="3103270"/>
            <a:ext cx="3294291" cy="3294291"/>
          </a:xfrm>
          <a:prstGeom prst="rect">
            <a:avLst/>
          </a:prstGeom>
        </p:spPr>
      </p:pic>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26514" y="1086781"/>
            <a:ext cx="1259023" cy="1259023"/>
          </a:xfrm>
          <a:prstGeom prst="rect">
            <a:avLst/>
          </a:prstGeom>
        </p:spPr>
      </p:pic>
      <p:pic>
        <p:nvPicPr>
          <p:cNvPr id="6" name="Grafi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70362" y="2407390"/>
            <a:ext cx="1440752" cy="1440752"/>
          </a:xfrm>
          <a:prstGeom prst="rect">
            <a:avLst/>
          </a:prstGeom>
        </p:spPr>
      </p:pic>
      <p:pic>
        <p:nvPicPr>
          <p:cNvPr id="7" name="Grafi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32983" y="570207"/>
            <a:ext cx="709595" cy="709595"/>
          </a:xfrm>
          <a:prstGeom prst="rect">
            <a:avLst/>
          </a:prstGeom>
        </p:spPr>
      </p:pic>
    </p:spTree>
    <p:extLst>
      <p:ext uri="{BB962C8B-B14F-4D97-AF65-F5344CB8AC3E}">
        <p14:creationId xmlns:p14="http://schemas.microsoft.com/office/powerpoint/2010/main" val="218131658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06698" y="1399531"/>
            <a:ext cx="11055188" cy="2387600"/>
          </a:xfrm>
        </p:spPr>
        <p:txBody>
          <a:bodyPr>
            <a:normAutofit/>
          </a:bodyPr>
          <a:lstStyle/>
          <a:p>
            <a:r>
              <a:rPr lang="de-DE" sz="4800" b="1" dirty="0">
                <a:latin typeface="Lucida Console" panose="020B0609040504020204" pitchFamily="49" charset="0"/>
              </a:rPr>
              <a:t>DAS PRÜFSIEGEL</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8729" y="2756647"/>
            <a:ext cx="1299577" cy="1299577"/>
          </a:xfrm>
          <a:prstGeom prst="rect">
            <a:avLst/>
          </a:prstGeom>
        </p:spPr>
      </p:pic>
      <p:pic>
        <p:nvPicPr>
          <p:cNvPr id="16" name="Grafi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18481" y="2794294"/>
            <a:ext cx="1299577" cy="1299577"/>
          </a:xfrm>
          <a:prstGeom prst="rect">
            <a:avLst/>
          </a:prstGeom>
        </p:spPr>
      </p:pic>
    </p:spTree>
    <p:extLst>
      <p:ext uri="{BB962C8B-B14F-4D97-AF65-F5344CB8AC3E}">
        <p14:creationId xmlns:p14="http://schemas.microsoft.com/office/powerpoint/2010/main" val="206791009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1000" fill="hold"/>
                                        <p:tgtEl>
                                          <p:spTgt spid="15"/>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anim calcmode="lin" valueType="num">
                                      <p:cBhvr>
                                        <p:cTn id="17" dur="1000" fill="hold"/>
                                        <p:tgtEl>
                                          <p:spTgt spid="16"/>
                                        </p:tgtEl>
                                        <p:attrNameLst>
                                          <p:attrName>ppt_x</p:attrName>
                                        </p:attrNameLst>
                                      </p:cBhvr>
                                      <p:tavLst>
                                        <p:tav tm="0">
                                          <p:val>
                                            <p:strVal val="#ppt_x"/>
                                          </p:val>
                                        </p:tav>
                                        <p:tav tm="100000">
                                          <p:val>
                                            <p:strVal val="#ppt_x"/>
                                          </p:val>
                                        </p:tav>
                                      </p:tavLst>
                                    </p:anim>
                                    <p:anim calcmode="lin" valueType="num">
                                      <p:cBhvr>
                                        <p:cTn id="1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6" name="Untertitel 2"/>
          <p:cNvSpPr>
            <a:spLocks noGrp="1"/>
          </p:cNvSpPr>
          <p:nvPr>
            <p:ph type="subTitle" idx="1"/>
          </p:nvPr>
        </p:nvSpPr>
        <p:spPr>
          <a:xfrm>
            <a:off x="1079053" y="799526"/>
            <a:ext cx="9144000" cy="4191048"/>
          </a:xfrm>
        </p:spPr>
        <p:txBody>
          <a:bodyPr>
            <a:normAutofit/>
          </a:bodyPr>
          <a:lstStyle/>
          <a:p>
            <a:pPr marL="457200" indent="-457200" algn="l">
              <a:buFont typeface="Arial" panose="020B0604020202020204" pitchFamily="34" charset="0"/>
              <a:buChar char="•"/>
            </a:pPr>
            <a:r>
              <a:rPr lang="de-DE" sz="3200" dirty="0"/>
              <a:t>EHI-Geprüfter Online Shop</a:t>
            </a:r>
          </a:p>
          <a:p>
            <a:pPr marL="457200" indent="-457200" algn="l">
              <a:buFont typeface="Arial" panose="020B0604020202020204" pitchFamily="34" charset="0"/>
              <a:buChar char="•"/>
            </a:pPr>
            <a:r>
              <a:rPr lang="de-DE" sz="3200" dirty="0" err="1"/>
              <a:t>Trusted</a:t>
            </a:r>
            <a:r>
              <a:rPr lang="de-DE" sz="3200" dirty="0"/>
              <a:t> Shops</a:t>
            </a:r>
          </a:p>
          <a:p>
            <a:pPr marL="457200" indent="-457200" algn="l">
              <a:buFont typeface="Arial" panose="020B0604020202020204" pitchFamily="34" charset="0"/>
              <a:buChar char="•"/>
            </a:pPr>
            <a:r>
              <a:rPr lang="de-DE" sz="3200" dirty="0" err="1"/>
              <a:t>s@fer-shopping</a:t>
            </a:r>
            <a:endParaRPr lang="de-DE" sz="3200" dirty="0"/>
          </a:p>
          <a:p>
            <a:pPr marL="457200" indent="-457200" algn="l">
              <a:buFont typeface="Arial" panose="020B0604020202020204" pitchFamily="34" charset="0"/>
              <a:buChar char="•"/>
            </a:pPr>
            <a:r>
              <a:rPr lang="de-DE" sz="3200" dirty="0" err="1"/>
              <a:t>internet</a:t>
            </a:r>
            <a:r>
              <a:rPr lang="de-DE" sz="3200" dirty="0"/>
              <a:t> </a:t>
            </a:r>
            <a:r>
              <a:rPr lang="de-DE" sz="3200" dirty="0" err="1"/>
              <a:t>privacy</a:t>
            </a:r>
            <a:r>
              <a:rPr lang="de-DE" sz="3200" dirty="0"/>
              <a:t> </a:t>
            </a:r>
            <a:r>
              <a:rPr lang="de-DE" sz="3200" dirty="0" err="1"/>
              <a:t>standards</a:t>
            </a:r>
            <a:endParaRPr lang="de-DE" sz="3200" dirty="0"/>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2373" y="3633988"/>
            <a:ext cx="5715000" cy="2352675"/>
          </a:xfrm>
          <a:prstGeom prst="rect">
            <a:avLst/>
          </a:prstGeom>
        </p:spPr>
      </p:pic>
    </p:spTree>
    <p:extLst>
      <p:ext uri="{BB962C8B-B14F-4D97-AF65-F5344CB8AC3E}">
        <p14:creationId xmlns:p14="http://schemas.microsoft.com/office/powerpoint/2010/main" val="82635044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7" dur="500"/>
                                        <p:tgtEl>
                                          <p:spTgt spid="16">
                                            <p:txEl>
                                              <p:pRg st="0" end="0"/>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11" dur="500"/>
                                        <p:tgtEl>
                                          <p:spTgt spid="16">
                                            <p:txEl>
                                              <p:pRg st="1" end="1"/>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animEffect transition="in" filter="randombar(horizontal)">
                                      <p:cBhvr>
                                        <p:cTn id="15" dur="500"/>
                                        <p:tgtEl>
                                          <p:spTgt spid="16">
                                            <p:txEl>
                                              <p:pRg st="2" end="2"/>
                                            </p:tx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animEffect transition="in" filter="randombar(horizontal)">
                                      <p:cBhvr>
                                        <p:cTn id="19" dur="500"/>
                                        <p:tgtEl>
                                          <p:spTgt spid="16">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06698" y="1399531"/>
            <a:ext cx="11055188" cy="2387600"/>
          </a:xfrm>
        </p:spPr>
        <p:txBody>
          <a:bodyPr>
            <a:normAutofit/>
          </a:bodyPr>
          <a:lstStyle/>
          <a:p>
            <a:r>
              <a:rPr lang="de-DE" sz="4800" b="1" dirty="0">
                <a:latin typeface="Lucida Console" panose="020B0609040504020204" pitchFamily="49" charset="0"/>
              </a:rPr>
              <a:t>DIE ÜBERNAHME</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8729" y="2756647"/>
            <a:ext cx="1299577" cy="1299577"/>
          </a:xfrm>
          <a:prstGeom prst="rect">
            <a:avLst/>
          </a:prstGeom>
        </p:spPr>
      </p:pic>
      <p:pic>
        <p:nvPicPr>
          <p:cNvPr id="16" name="Grafi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18481" y="2794294"/>
            <a:ext cx="1299577" cy="1299577"/>
          </a:xfrm>
          <a:prstGeom prst="rect">
            <a:avLst/>
          </a:prstGeom>
        </p:spPr>
      </p:pic>
    </p:spTree>
    <p:extLst>
      <p:ext uri="{BB962C8B-B14F-4D97-AF65-F5344CB8AC3E}">
        <p14:creationId xmlns:p14="http://schemas.microsoft.com/office/powerpoint/2010/main" val="20833675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000"/>
                                        <p:tgtEl>
                                          <p:spTgt spid="16"/>
                                        </p:tgtEl>
                                      </p:cBhvr>
                                    </p:animEffect>
                                    <p:anim calcmode="lin" valueType="num">
                                      <p:cBhvr>
                                        <p:cTn id="12" dur="1000" fill="hold"/>
                                        <p:tgtEl>
                                          <p:spTgt spid="16"/>
                                        </p:tgtEl>
                                        <p:attrNameLst>
                                          <p:attrName>ppt_x</p:attrName>
                                        </p:attrNameLst>
                                      </p:cBhvr>
                                      <p:tavLst>
                                        <p:tav tm="0">
                                          <p:val>
                                            <p:strVal val="#ppt_x"/>
                                          </p:val>
                                        </p:tav>
                                        <p:tav tm="100000">
                                          <p:val>
                                            <p:strVal val="#ppt_x"/>
                                          </p:val>
                                        </p:tav>
                                      </p:tavLst>
                                    </p:anim>
                                    <p:anim calcmode="lin" valueType="num">
                                      <p:cBhvr>
                                        <p:cTn id="13" dur="1000" fill="hold"/>
                                        <p:tgtEl>
                                          <p:spTgt spid="16"/>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anim calcmode="lin" valueType="num">
                                      <p:cBhvr>
                                        <p:cTn id="17" dur="1000" fill="hold"/>
                                        <p:tgtEl>
                                          <p:spTgt spid="15"/>
                                        </p:tgtEl>
                                        <p:attrNameLst>
                                          <p:attrName>ppt_x</p:attrName>
                                        </p:attrNameLst>
                                      </p:cBhvr>
                                      <p:tavLst>
                                        <p:tav tm="0">
                                          <p:val>
                                            <p:strVal val="#ppt_x"/>
                                          </p:val>
                                        </p:tav>
                                        <p:tav tm="100000">
                                          <p:val>
                                            <p:strVal val="#ppt_x"/>
                                          </p:val>
                                        </p:tav>
                                      </p:tavLst>
                                    </p:anim>
                                    <p:anim calcmode="lin" valueType="num">
                                      <p:cBhvr>
                                        <p:cTn id="1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2108772" y="-704748"/>
            <a:ext cx="9144000" cy="2387600"/>
          </a:xfrm>
        </p:spPr>
        <p:txBody>
          <a:bodyPr/>
          <a:lstStyle/>
          <a:p>
            <a:r>
              <a:rPr lang="de-DE" b="1" dirty="0">
                <a:latin typeface="Lucida Console" panose="020B0609040504020204" pitchFamily="49" charset="0"/>
              </a:rPr>
              <a:t>Ablauf</a:t>
            </a:r>
          </a:p>
        </p:txBody>
      </p:sp>
      <p:sp>
        <p:nvSpPr>
          <p:cNvPr id="3" name="Untertitel 2"/>
          <p:cNvSpPr>
            <a:spLocks noGrp="1"/>
          </p:cNvSpPr>
          <p:nvPr>
            <p:ph type="subTitle" idx="1"/>
          </p:nvPr>
        </p:nvSpPr>
        <p:spPr>
          <a:xfrm>
            <a:off x="1524000" y="1980003"/>
            <a:ext cx="9144000" cy="2757416"/>
          </a:xfrm>
        </p:spPr>
        <p:txBody>
          <a:bodyPr>
            <a:normAutofit lnSpcReduction="10000"/>
          </a:bodyPr>
          <a:lstStyle/>
          <a:p>
            <a:pPr marL="457200" indent="-457200" algn="l">
              <a:buFont typeface="Arial" panose="020B0604020202020204" pitchFamily="34" charset="0"/>
              <a:buChar char="•"/>
            </a:pPr>
            <a:r>
              <a:rPr lang="de-DE" sz="3200" dirty="0"/>
              <a:t>Wie erkenne ich einen </a:t>
            </a:r>
            <a:r>
              <a:rPr lang="de-DE" sz="3200" dirty="0" err="1"/>
              <a:t>Fakeshop</a:t>
            </a:r>
            <a:r>
              <a:rPr lang="de-DE" sz="3200" dirty="0"/>
              <a:t>?</a:t>
            </a:r>
          </a:p>
          <a:p>
            <a:pPr marL="457200" indent="-457200" algn="l">
              <a:buFont typeface="Arial" panose="020B0604020202020204" pitchFamily="34" charset="0"/>
              <a:buChar char="•"/>
            </a:pPr>
            <a:r>
              <a:rPr lang="de-DE" sz="3200" dirty="0"/>
              <a:t>Die Methoden der Täter</a:t>
            </a:r>
          </a:p>
          <a:p>
            <a:pPr marL="457200" indent="-457200" algn="l">
              <a:buFont typeface="Arial" panose="020B0604020202020204" pitchFamily="34" charset="0"/>
              <a:buChar char="•"/>
            </a:pPr>
            <a:r>
              <a:rPr lang="de-DE" sz="3200" dirty="0"/>
              <a:t>Sich gegen Fakeshops schützen</a:t>
            </a:r>
          </a:p>
          <a:p>
            <a:pPr marL="457200" indent="-457200" algn="l">
              <a:buFont typeface="Arial" panose="020B0604020202020204" pitchFamily="34" charset="0"/>
              <a:buChar char="•"/>
            </a:pPr>
            <a:r>
              <a:rPr lang="de-DE" sz="3200" dirty="0"/>
              <a:t>Wie wichtig ist das für die Schule? </a:t>
            </a:r>
          </a:p>
          <a:p>
            <a:pPr marL="457200" indent="-457200" algn="l">
              <a:buFont typeface="Arial" panose="020B0604020202020204" pitchFamily="34" charset="0"/>
              <a:buChar char="•"/>
            </a:pPr>
            <a:r>
              <a:rPr lang="de-DE" sz="3200" dirty="0"/>
              <a:t>Ideen zur Umsetzung im Unterricht</a:t>
            </a:r>
          </a:p>
          <a:p>
            <a:pPr marL="457200" indent="-457200" algn="l">
              <a:buFont typeface="Arial" panose="020B0604020202020204" pitchFamily="34" charset="0"/>
              <a:buChar char="•"/>
            </a:pPr>
            <a:endParaRPr lang="de-DE" sz="3200" dirty="0"/>
          </a:p>
          <a:p>
            <a:pPr marL="457200" indent="-457200" algn="l">
              <a:buFont typeface="Arial" panose="020B0604020202020204" pitchFamily="34" charset="0"/>
              <a:buChar char="•"/>
            </a:pPr>
            <a:endParaRPr lang="de-DE" sz="3200" dirty="0"/>
          </a:p>
          <a:p>
            <a:pPr marL="457200" indent="-457200" algn="l">
              <a:buFont typeface="Arial" panose="020B0604020202020204" pitchFamily="34" charset="0"/>
              <a:buChar char="•"/>
            </a:pPr>
            <a:endParaRPr lang="de-DE" sz="3200" dirty="0"/>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8892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251" y="3670374"/>
            <a:ext cx="2403060" cy="2403060"/>
          </a:xfrm>
          <a:prstGeom prst="rect">
            <a:avLst/>
          </a:prstGeom>
        </p:spPr>
      </p:pic>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64980">
            <a:off x="5697655" y="1420337"/>
            <a:ext cx="3541425" cy="3541425"/>
          </a:xfrm>
          <a:prstGeom prst="rect">
            <a:avLst/>
          </a:prstGeom>
        </p:spPr>
      </p:pic>
    </p:spTree>
    <p:extLst>
      <p:ext uri="{BB962C8B-B14F-4D97-AF65-F5344CB8AC3E}">
        <p14:creationId xmlns:p14="http://schemas.microsoft.com/office/powerpoint/2010/main" val="164668515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06698" y="1399531"/>
            <a:ext cx="11055188" cy="2387600"/>
          </a:xfrm>
        </p:spPr>
        <p:txBody>
          <a:bodyPr>
            <a:normAutofit/>
          </a:bodyPr>
          <a:lstStyle/>
          <a:p>
            <a:r>
              <a:rPr lang="de-DE" sz="4800" b="1" dirty="0">
                <a:latin typeface="Lucida Console" panose="020B0609040504020204" pitchFamily="49" charset="0"/>
              </a:rPr>
              <a:t>DIE REAKTIVIERUNG</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510" y="2756647"/>
            <a:ext cx="1299577" cy="1299577"/>
          </a:xfrm>
          <a:prstGeom prst="rect">
            <a:avLst/>
          </a:prstGeom>
        </p:spPr>
      </p:pic>
      <p:pic>
        <p:nvPicPr>
          <p:cNvPr id="16" name="Grafi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44622" y="2794294"/>
            <a:ext cx="1299577" cy="1299577"/>
          </a:xfrm>
          <a:prstGeom prst="rect">
            <a:avLst/>
          </a:prstGeom>
        </p:spPr>
      </p:pic>
    </p:spTree>
    <p:extLst>
      <p:ext uri="{BB962C8B-B14F-4D97-AF65-F5344CB8AC3E}">
        <p14:creationId xmlns:p14="http://schemas.microsoft.com/office/powerpoint/2010/main" val="285797880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1000" fill="hold"/>
                                        <p:tgtEl>
                                          <p:spTgt spid="15"/>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anim calcmode="lin" valueType="num">
                                      <p:cBhvr>
                                        <p:cTn id="17" dur="1000" fill="hold"/>
                                        <p:tgtEl>
                                          <p:spTgt spid="16"/>
                                        </p:tgtEl>
                                        <p:attrNameLst>
                                          <p:attrName>ppt_x</p:attrName>
                                        </p:attrNameLst>
                                      </p:cBhvr>
                                      <p:tavLst>
                                        <p:tav tm="0">
                                          <p:val>
                                            <p:strVal val="#ppt_x"/>
                                          </p:val>
                                        </p:tav>
                                        <p:tav tm="100000">
                                          <p:val>
                                            <p:strVal val="#ppt_x"/>
                                          </p:val>
                                        </p:tav>
                                      </p:tavLst>
                                    </p:anim>
                                    <p:anim calcmode="lin" valueType="num">
                                      <p:cBhvr>
                                        <p:cTn id="1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3212" y="2167327"/>
            <a:ext cx="2403060" cy="2403060"/>
          </a:xfrm>
          <a:prstGeom prst="rect">
            <a:avLst/>
          </a:prstGeom>
        </p:spPr>
      </p:pic>
      <p:pic>
        <p:nvPicPr>
          <p:cNvPr id="16" name="Grafik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3698" y="2233270"/>
            <a:ext cx="2403060" cy="2403060"/>
          </a:xfrm>
          <a:prstGeom prst="rect">
            <a:avLst/>
          </a:prstGeom>
        </p:spPr>
      </p:pic>
      <p:pic>
        <p:nvPicPr>
          <p:cNvPr id="2" name="Grafik 1"/>
          <p:cNvPicPr>
            <a:picLocks noChangeAspect="1"/>
          </p:cNvPicPr>
          <p:nvPr/>
        </p:nvPicPr>
        <p:blipFill rotWithShape="1">
          <a:blip r:embed="rId4">
            <a:extLst>
              <a:ext uri="{28A0092B-C50C-407E-A947-70E740481C1C}">
                <a14:useLocalDpi xmlns:a14="http://schemas.microsoft.com/office/drawing/2010/main" val="0"/>
              </a:ext>
            </a:extLst>
          </a:blip>
          <a:srcRect b="49741"/>
          <a:stretch/>
        </p:blipFill>
        <p:spPr>
          <a:xfrm>
            <a:off x="2075236" y="4607317"/>
            <a:ext cx="2279011" cy="1145411"/>
          </a:xfrm>
          <a:prstGeom prst="rect">
            <a:avLst/>
          </a:prstGeom>
        </p:spPr>
      </p:pic>
      <p:pic>
        <p:nvPicPr>
          <p:cNvPr id="17" name="Grafik 16"/>
          <p:cNvPicPr>
            <a:picLocks noChangeAspect="1"/>
          </p:cNvPicPr>
          <p:nvPr/>
        </p:nvPicPr>
        <p:blipFill rotWithShape="1">
          <a:blip r:embed="rId4">
            <a:extLst>
              <a:ext uri="{28A0092B-C50C-407E-A947-70E740481C1C}">
                <a14:useLocalDpi xmlns:a14="http://schemas.microsoft.com/office/drawing/2010/main" val="0"/>
              </a:ext>
            </a:extLst>
          </a:blip>
          <a:srcRect t="50055"/>
          <a:stretch/>
        </p:blipFill>
        <p:spPr>
          <a:xfrm>
            <a:off x="7817555" y="4636330"/>
            <a:ext cx="2295345" cy="1146411"/>
          </a:xfrm>
          <a:prstGeom prst="rect">
            <a:avLst/>
          </a:prstGeom>
        </p:spPr>
      </p:pic>
      <p:sp>
        <p:nvSpPr>
          <p:cNvPr id="18" name="Pfeil nach rechts 17"/>
          <p:cNvSpPr/>
          <p:nvPr/>
        </p:nvSpPr>
        <p:spPr>
          <a:xfrm>
            <a:off x="4851821" y="3198103"/>
            <a:ext cx="2554806" cy="5651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15090320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452802" y="-786518"/>
            <a:ext cx="11055188" cy="2387600"/>
          </a:xfrm>
        </p:spPr>
        <p:txBody>
          <a:bodyPr>
            <a:normAutofit/>
          </a:bodyPr>
          <a:lstStyle/>
          <a:p>
            <a:r>
              <a:rPr lang="de-DE" sz="3200" b="1" dirty="0">
                <a:latin typeface="Lucida Console" panose="020B0609040504020204" pitchFamily="49" charset="0"/>
              </a:rPr>
              <a:t>So kommen Täter sonst noch </a:t>
            </a:r>
            <a:br>
              <a:rPr lang="de-DE" sz="3200" b="1" dirty="0">
                <a:latin typeface="Lucida Console" panose="020B0609040504020204" pitchFamily="49" charset="0"/>
              </a:rPr>
            </a:br>
            <a:r>
              <a:rPr lang="de-DE" sz="3200" b="1" dirty="0">
                <a:latin typeface="Lucida Console" panose="020B0609040504020204" pitchFamily="49" charset="0"/>
              </a:rPr>
              <a:t>an die </a:t>
            </a:r>
            <a:r>
              <a:rPr lang="de-DE" sz="3200" b="1" dirty="0" err="1">
                <a:latin typeface="Lucida Console" panose="020B0609040504020204" pitchFamily="49" charset="0"/>
              </a:rPr>
              <a:t>Fake</a:t>
            </a:r>
            <a:r>
              <a:rPr lang="de-DE" sz="3200" b="1" dirty="0">
                <a:latin typeface="Lucida Console" panose="020B0609040504020204" pitchFamily="49" charset="0"/>
              </a:rPr>
              <a:t>-URLs</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Untertitel 2"/>
          <p:cNvSpPr>
            <a:spLocks noGrp="1"/>
          </p:cNvSpPr>
          <p:nvPr>
            <p:ph type="subTitle" idx="1"/>
          </p:nvPr>
        </p:nvSpPr>
        <p:spPr>
          <a:xfrm>
            <a:off x="847007" y="1525877"/>
            <a:ext cx="9144000" cy="4191048"/>
          </a:xfrm>
        </p:spPr>
        <p:txBody>
          <a:bodyPr>
            <a:normAutofit/>
          </a:bodyPr>
          <a:lstStyle/>
          <a:p>
            <a:pPr marL="457200" indent="-457200" algn="l">
              <a:buFont typeface="Arial" panose="020B0604020202020204" pitchFamily="34" charset="0"/>
              <a:buChar char="•"/>
            </a:pPr>
            <a:r>
              <a:rPr lang="de-DE" sz="2800" dirty="0"/>
              <a:t>denic.de </a:t>
            </a:r>
            <a:r>
              <a:rPr lang="de-DE" sz="2800" dirty="0">
                <a:sym typeface="Wingdings" panose="05000000000000000000" pitchFamily="2" charset="2"/>
              </a:rPr>
              <a:t> Domain</a:t>
            </a:r>
            <a:endParaRPr lang="de-DE" sz="2800" dirty="0"/>
          </a:p>
          <a:p>
            <a:pPr marL="457200" indent="-457200" algn="l">
              <a:buFont typeface="Arial" panose="020B0604020202020204" pitchFamily="34" charset="0"/>
              <a:buChar char="•"/>
            </a:pPr>
            <a:r>
              <a:rPr lang="de-DE" sz="2800" dirty="0"/>
              <a:t>letsencrypt.org </a:t>
            </a:r>
            <a:r>
              <a:rPr lang="de-DE" sz="2800" dirty="0">
                <a:sym typeface="Wingdings" panose="05000000000000000000" pitchFamily="2" charset="2"/>
              </a:rPr>
              <a:t> http</a:t>
            </a:r>
            <a:r>
              <a:rPr lang="de-DE" sz="2800" u="sng" dirty="0">
                <a:sym typeface="Wingdings" panose="05000000000000000000" pitchFamily="2" charset="2"/>
              </a:rPr>
              <a:t>s</a:t>
            </a:r>
            <a:endParaRPr lang="de-DE" sz="2800" u="sng" dirty="0"/>
          </a:p>
        </p:txBody>
      </p:sp>
      <p:pic>
        <p:nvPicPr>
          <p:cNvPr id="3" name="Grafik 2"/>
          <p:cNvPicPr>
            <a:picLocks noChangeAspect="1"/>
          </p:cNvPicPr>
          <p:nvPr/>
        </p:nvPicPr>
        <p:blipFill>
          <a:blip r:embed="rId3"/>
          <a:stretch>
            <a:fillRect/>
          </a:stretch>
        </p:blipFill>
        <p:spPr>
          <a:xfrm>
            <a:off x="2423483" y="2847438"/>
            <a:ext cx="7363412" cy="3446621"/>
          </a:xfrm>
          <a:prstGeom prst="rect">
            <a:avLst/>
          </a:prstGeom>
        </p:spPr>
      </p:pic>
    </p:spTree>
    <p:extLst>
      <p:ext uri="{BB962C8B-B14F-4D97-AF65-F5344CB8AC3E}">
        <p14:creationId xmlns:p14="http://schemas.microsoft.com/office/powerpoint/2010/main" val="92757736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1" dur="500"/>
                                        <p:tgtEl>
                                          <p:spTgt spid="15">
                                            <p:txEl>
                                              <p:pRg st="0" end="0"/>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animEffect transition="in" filter="randombar(horizontal)">
                                      <p:cBhvr>
                                        <p:cTn id="15" dur="500"/>
                                        <p:tgtEl>
                                          <p:spTgt spid="15">
                                            <p:txEl>
                                              <p:pRg st="1" end="1"/>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06698" y="1399531"/>
            <a:ext cx="11055188" cy="2387600"/>
          </a:xfrm>
        </p:spPr>
        <p:txBody>
          <a:bodyPr>
            <a:normAutofit/>
          </a:bodyPr>
          <a:lstStyle/>
          <a:p>
            <a:r>
              <a:rPr lang="de-DE" sz="4800" b="1" dirty="0">
                <a:latin typeface="Lucida Console" panose="020B0609040504020204" pitchFamily="49" charset="0"/>
              </a:rPr>
              <a:t>DAS PHARMING</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8729" y="2756647"/>
            <a:ext cx="1299577" cy="1299577"/>
          </a:xfrm>
          <a:prstGeom prst="rect">
            <a:avLst/>
          </a:prstGeom>
        </p:spPr>
      </p:pic>
      <p:pic>
        <p:nvPicPr>
          <p:cNvPr id="16" name="Grafi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18481" y="2794294"/>
            <a:ext cx="1299577" cy="1299577"/>
          </a:xfrm>
          <a:prstGeom prst="rect">
            <a:avLst/>
          </a:prstGeom>
        </p:spPr>
      </p:pic>
    </p:spTree>
    <p:extLst>
      <p:ext uri="{BB962C8B-B14F-4D97-AF65-F5344CB8AC3E}">
        <p14:creationId xmlns:p14="http://schemas.microsoft.com/office/powerpoint/2010/main" val="104826040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1000" fill="hold"/>
                                        <p:tgtEl>
                                          <p:spTgt spid="15"/>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anim calcmode="lin" valueType="num">
                                      <p:cBhvr>
                                        <p:cTn id="17" dur="1000" fill="hold"/>
                                        <p:tgtEl>
                                          <p:spTgt spid="16"/>
                                        </p:tgtEl>
                                        <p:attrNameLst>
                                          <p:attrName>ppt_x</p:attrName>
                                        </p:attrNameLst>
                                      </p:cBhvr>
                                      <p:tavLst>
                                        <p:tav tm="0">
                                          <p:val>
                                            <p:strVal val="#ppt_x"/>
                                          </p:val>
                                        </p:tav>
                                        <p:tav tm="100000">
                                          <p:val>
                                            <p:strVal val="#ppt_x"/>
                                          </p:val>
                                        </p:tav>
                                      </p:tavLst>
                                    </p:anim>
                                    <p:anim calcmode="lin" valueType="num">
                                      <p:cBhvr>
                                        <p:cTn id="1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0" y="-900308"/>
            <a:ext cx="12084623" cy="2387600"/>
          </a:xfrm>
        </p:spPr>
        <p:txBody>
          <a:bodyPr>
            <a:normAutofit/>
          </a:bodyPr>
          <a:lstStyle/>
          <a:p>
            <a:r>
              <a:rPr lang="de-DE" sz="3600" b="1" dirty="0">
                <a:latin typeface="Lucida Console" panose="020B0609040504020204" pitchFamily="49" charset="0"/>
              </a:rPr>
              <a:t>Wie funktioniert ein DNS-Server?</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0541" y="1656629"/>
            <a:ext cx="1653503" cy="1653503"/>
          </a:xfrm>
          <a:prstGeom prst="rect">
            <a:avLst/>
          </a:prstGeom>
        </p:spPr>
      </p:pic>
      <p:pic>
        <p:nvPicPr>
          <p:cNvPr id="15" name="Grafik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12129" y="4313292"/>
            <a:ext cx="1653503" cy="1653503"/>
          </a:xfrm>
          <a:prstGeom prst="rect">
            <a:avLst/>
          </a:prstGeom>
        </p:spPr>
      </p:pic>
      <p:pic>
        <p:nvPicPr>
          <p:cNvPr id="16" name="Grafik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499" y="1644567"/>
            <a:ext cx="1653503" cy="1653503"/>
          </a:xfrm>
          <a:prstGeom prst="rect">
            <a:avLst/>
          </a:prstGeom>
        </p:spPr>
      </p:pic>
      <p:pic>
        <p:nvPicPr>
          <p:cNvPr id="17" name="Grafik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5423" y="1656629"/>
            <a:ext cx="1653503" cy="1653503"/>
          </a:xfrm>
          <a:prstGeom prst="rect">
            <a:avLst/>
          </a:prstGeom>
        </p:spPr>
      </p:pic>
      <p:pic>
        <p:nvPicPr>
          <p:cNvPr id="18"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12130" y="1656630"/>
            <a:ext cx="1653503" cy="1653503"/>
          </a:xfrm>
          <a:prstGeom prst="rect">
            <a:avLst/>
          </a:prstGeom>
        </p:spPr>
      </p:pic>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0628" y="4434706"/>
            <a:ext cx="1532089" cy="1532089"/>
          </a:xfrm>
          <a:prstGeom prst="rect">
            <a:avLst/>
          </a:prstGeom>
        </p:spPr>
      </p:pic>
      <p:pic>
        <p:nvPicPr>
          <p:cNvPr id="19" name="Grafik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9250" y="4066728"/>
            <a:ext cx="2126785" cy="2126785"/>
          </a:xfrm>
          <a:prstGeom prst="rect">
            <a:avLst/>
          </a:prstGeom>
        </p:spPr>
      </p:pic>
      <p:sp>
        <p:nvSpPr>
          <p:cNvPr id="6" name="Pfeil nach rechts 5"/>
          <p:cNvSpPr/>
          <p:nvPr/>
        </p:nvSpPr>
        <p:spPr>
          <a:xfrm>
            <a:off x="4010738" y="4962573"/>
            <a:ext cx="855340" cy="601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Pfeil nach rechts 19"/>
          <p:cNvSpPr/>
          <p:nvPr/>
        </p:nvSpPr>
        <p:spPr>
          <a:xfrm>
            <a:off x="7216739" y="4962573"/>
            <a:ext cx="855340" cy="601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Pfeil nach rechts 20"/>
          <p:cNvSpPr/>
          <p:nvPr/>
        </p:nvSpPr>
        <p:spPr>
          <a:xfrm rot="16200000">
            <a:off x="8811210" y="3510978"/>
            <a:ext cx="855340" cy="601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Pfeil nach rechts 21"/>
          <p:cNvSpPr/>
          <p:nvPr/>
        </p:nvSpPr>
        <p:spPr>
          <a:xfrm rot="10800000">
            <a:off x="7490417" y="2212655"/>
            <a:ext cx="855340" cy="601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76640" y="1964493"/>
            <a:ext cx="1037776" cy="1037776"/>
          </a:xfrm>
          <a:prstGeom prst="rect">
            <a:avLst/>
          </a:prstGeom>
        </p:spPr>
      </p:pic>
      <p:pic>
        <p:nvPicPr>
          <p:cNvPr id="23" name="Grafik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03650" y="1994738"/>
            <a:ext cx="1037776" cy="1037776"/>
          </a:xfrm>
          <a:prstGeom prst="rect">
            <a:avLst/>
          </a:prstGeom>
        </p:spPr>
      </p:pic>
      <p:pic>
        <p:nvPicPr>
          <p:cNvPr id="24" name="Grafik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22310" y="4643479"/>
            <a:ext cx="1037776" cy="1037776"/>
          </a:xfrm>
          <a:prstGeom prst="rect">
            <a:avLst/>
          </a:prstGeom>
        </p:spPr>
      </p:pic>
      <p:sp>
        <p:nvSpPr>
          <p:cNvPr id="25" name="Textfeld 24"/>
          <p:cNvSpPr txBox="1"/>
          <p:nvPr/>
        </p:nvSpPr>
        <p:spPr>
          <a:xfrm>
            <a:off x="3749499" y="4577949"/>
            <a:ext cx="1969712" cy="369332"/>
          </a:xfrm>
          <a:prstGeom prst="rect">
            <a:avLst/>
          </a:prstGeom>
          <a:noFill/>
        </p:spPr>
        <p:txBody>
          <a:bodyPr wrap="square" rtlCol="0">
            <a:spAutoFit/>
          </a:bodyPr>
          <a:lstStyle/>
          <a:p>
            <a:r>
              <a:rPr lang="de-DE" dirty="0"/>
              <a:t>meinshop.de</a:t>
            </a:r>
          </a:p>
        </p:txBody>
      </p:sp>
      <p:sp>
        <p:nvSpPr>
          <p:cNvPr id="26" name="Textfeld 25"/>
          <p:cNvSpPr txBox="1"/>
          <p:nvPr/>
        </p:nvSpPr>
        <p:spPr>
          <a:xfrm>
            <a:off x="6932990" y="4577949"/>
            <a:ext cx="1969712" cy="369332"/>
          </a:xfrm>
          <a:prstGeom prst="rect">
            <a:avLst/>
          </a:prstGeom>
          <a:noFill/>
        </p:spPr>
        <p:txBody>
          <a:bodyPr wrap="square" rtlCol="0">
            <a:spAutoFit/>
          </a:bodyPr>
          <a:lstStyle/>
          <a:p>
            <a:r>
              <a:rPr lang="de-DE" dirty="0"/>
              <a:t>meinshop.de</a:t>
            </a:r>
          </a:p>
        </p:txBody>
      </p:sp>
      <p:sp>
        <p:nvSpPr>
          <p:cNvPr id="27" name="Textfeld 26"/>
          <p:cNvSpPr txBox="1"/>
          <p:nvPr/>
        </p:nvSpPr>
        <p:spPr>
          <a:xfrm>
            <a:off x="8772912" y="5943721"/>
            <a:ext cx="1969712" cy="369332"/>
          </a:xfrm>
          <a:prstGeom prst="rect">
            <a:avLst/>
          </a:prstGeom>
          <a:noFill/>
        </p:spPr>
        <p:txBody>
          <a:bodyPr wrap="square" rtlCol="0">
            <a:spAutoFit/>
          </a:bodyPr>
          <a:lstStyle/>
          <a:p>
            <a:r>
              <a:rPr lang="de-DE" dirty="0"/>
              <a:t>ISP-DNS</a:t>
            </a:r>
          </a:p>
        </p:txBody>
      </p:sp>
      <p:sp>
        <p:nvSpPr>
          <p:cNvPr id="28" name="Textfeld 27"/>
          <p:cNvSpPr txBox="1"/>
          <p:nvPr/>
        </p:nvSpPr>
        <p:spPr>
          <a:xfrm>
            <a:off x="9483967" y="3715524"/>
            <a:ext cx="1969712" cy="369332"/>
          </a:xfrm>
          <a:prstGeom prst="rect">
            <a:avLst/>
          </a:prstGeom>
          <a:noFill/>
        </p:spPr>
        <p:txBody>
          <a:bodyPr wrap="square" rtlCol="0">
            <a:spAutoFit/>
          </a:bodyPr>
          <a:lstStyle/>
          <a:p>
            <a:r>
              <a:rPr lang="de-DE" dirty="0"/>
              <a:t>meinshop.de</a:t>
            </a:r>
          </a:p>
        </p:txBody>
      </p:sp>
      <p:sp>
        <p:nvSpPr>
          <p:cNvPr id="29" name="Textfeld 28"/>
          <p:cNvSpPr txBox="1"/>
          <p:nvPr/>
        </p:nvSpPr>
        <p:spPr>
          <a:xfrm>
            <a:off x="7302922" y="2801117"/>
            <a:ext cx="1462172" cy="338554"/>
          </a:xfrm>
          <a:prstGeom prst="rect">
            <a:avLst/>
          </a:prstGeom>
          <a:noFill/>
        </p:spPr>
        <p:txBody>
          <a:bodyPr wrap="square" rtlCol="0">
            <a:spAutoFit/>
          </a:bodyPr>
          <a:lstStyle/>
          <a:p>
            <a:r>
              <a:rPr lang="de-DE" sz="1600" dirty="0"/>
              <a:t>meinshop.de</a:t>
            </a:r>
          </a:p>
        </p:txBody>
      </p:sp>
    </p:spTree>
    <p:extLst>
      <p:ext uri="{BB962C8B-B14F-4D97-AF65-F5344CB8AC3E}">
        <p14:creationId xmlns:p14="http://schemas.microsoft.com/office/powerpoint/2010/main" val="189317989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randombar(horizontal)">
                                      <p:cBhvr>
                                        <p:cTn id="19" dur="500"/>
                                        <p:tgtEl>
                                          <p:spTgt spid="15"/>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randombar(horizontal)">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par>
                                <p:cTn id="31" presetID="47" presetClass="entr" presetSubtype="0" fill="hold"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par>
                                <p:cTn id="36" presetID="47" presetClass="entr" presetSubtype="0"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1000"/>
                                        <p:tgtEl>
                                          <p:spTgt spid="17"/>
                                        </p:tgtEl>
                                      </p:cBhvr>
                                    </p:animEffect>
                                    <p:anim calcmode="lin" valueType="num">
                                      <p:cBhvr>
                                        <p:cTn id="39" dur="1000" fill="hold"/>
                                        <p:tgtEl>
                                          <p:spTgt spid="17"/>
                                        </p:tgtEl>
                                        <p:attrNameLst>
                                          <p:attrName>ppt_x</p:attrName>
                                        </p:attrNameLst>
                                      </p:cBhvr>
                                      <p:tavLst>
                                        <p:tav tm="0">
                                          <p:val>
                                            <p:strVal val="#ppt_x"/>
                                          </p:val>
                                        </p:tav>
                                        <p:tav tm="100000">
                                          <p:val>
                                            <p:strVal val="#ppt_x"/>
                                          </p:val>
                                        </p:tav>
                                      </p:tavLst>
                                    </p:anim>
                                    <p:anim calcmode="lin" valueType="num">
                                      <p:cBhvr>
                                        <p:cTn id="40" dur="1000" fill="hold"/>
                                        <p:tgtEl>
                                          <p:spTgt spid="17"/>
                                        </p:tgtEl>
                                        <p:attrNameLst>
                                          <p:attrName>ppt_y</p:attrName>
                                        </p:attrNameLst>
                                      </p:cBhvr>
                                      <p:tavLst>
                                        <p:tav tm="0">
                                          <p:val>
                                            <p:strVal val="#ppt_y-.1"/>
                                          </p:val>
                                        </p:tav>
                                        <p:tav tm="100000">
                                          <p:val>
                                            <p:strVal val="#ppt_y"/>
                                          </p:val>
                                        </p:tav>
                                      </p:tavLst>
                                    </p:anim>
                                  </p:childTnLst>
                                </p:cTn>
                              </p:par>
                              <p:par>
                                <p:cTn id="41" presetID="47" presetClass="entr" presetSubtype="0" fill="hold"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1000"/>
                                        <p:tgtEl>
                                          <p:spTgt spid="16"/>
                                        </p:tgtEl>
                                      </p:cBhvr>
                                    </p:animEffect>
                                    <p:anim calcmode="lin" valueType="num">
                                      <p:cBhvr>
                                        <p:cTn id="44" dur="1000" fill="hold"/>
                                        <p:tgtEl>
                                          <p:spTgt spid="16"/>
                                        </p:tgtEl>
                                        <p:attrNameLst>
                                          <p:attrName>ppt_x</p:attrName>
                                        </p:attrNameLst>
                                      </p:cBhvr>
                                      <p:tavLst>
                                        <p:tav tm="0">
                                          <p:val>
                                            <p:strVal val="#ppt_x"/>
                                          </p:val>
                                        </p:tav>
                                        <p:tav tm="100000">
                                          <p:val>
                                            <p:strVal val="#ppt_x"/>
                                          </p:val>
                                        </p:tav>
                                      </p:tavLst>
                                    </p:anim>
                                    <p:anim calcmode="lin" valueType="num">
                                      <p:cBhvr>
                                        <p:cTn id="4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fade">
                                      <p:cBhvr>
                                        <p:cTn id="50" dur="500"/>
                                        <p:tgtEl>
                                          <p:spTgt spid="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500"/>
                                        <p:tgtEl>
                                          <p:spTgt spid="2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fade">
                                      <p:cBhvr>
                                        <p:cTn id="58" dur="500"/>
                                        <p:tgtEl>
                                          <p:spTgt spid="20"/>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500"/>
                                        <p:tgtEl>
                                          <p:spTgt spid="26"/>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fade">
                                      <p:cBhvr>
                                        <p:cTn id="66" dur="500"/>
                                        <p:tgtEl>
                                          <p:spTgt spid="21"/>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fade">
                                      <p:cBhvr>
                                        <p:cTn id="69" dur="500"/>
                                        <p:tgtEl>
                                          <p:spTgt spid="28"/>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500"/>
                                        <p:tgtEl>
                                          <p:spTgt spid="22"/>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7"/>
                                        </p:tgtEl>
                                        <p:attrNameLst>
                                          <p:attrName>style.visibility</p:attrName>
                                        </p:attrNameLst>
                                      </p:cBhvr>
                                      <p:to>
                                        <p:strVal val="visible"/>
                                      </p:to>
                                    </p:set>
                                    <p:animEffect transition="in" filter="fade">
                                      <p:cBhvr>
                                        <p:cTn id="80" dur="500"/>
                                        <p:tgtEl>
                                          <p:spTgt spid="7"/>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23"/>
                                        </p:tgtEl>
                                        <p:attrNameLst>
                                          <p:attrName>style.visibility</p:attrName>
                                        </p:attrNameLst>
                                      </p:cBhvr>
                                      <p:to>
                                        <p:strVal val="visible"/>
                                      </p:to>
                                    </p:set>
                                    <p:animEffect transition="in" filter="fade">
                                      <p:cBhvr>
                                        <p:cTn id="85" dur="500"/>
                                        <p:tgtEl>
                                          <p:spTgt spid="23"/>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20" grpId="0" animBg="1"/>
      <p:bldP spid="21" grpId="0" animBg="1"/>
      <p:bldP spid="22" grpId="0" animBg="1"/>
      <p:bldP spid="25" grpId="0"/>
      <p:bldP spid="26" grpId="0"/>
      <p:bldP spid="27" grpId="0"/>
      <p:bldP spid="28" grpId="0"/>
      <p:bldP spid="2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27944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1485709" y="766301"/>
            <a:ext cx="10747647" cy="584775"/>
          </a:xfrm>
          <a:prstGeom prst="rect">
            <a:avLst/>
          </a:prstGeom>
          <a:noFill/>
        </p:spPr>
        <p:txBody>
          <a:bodyPr wrap="square" rtlCol="0">
            <a:spAutoFit/>
          </a:bodyPr>
          <a:lstStyle/>
          <a:p>
            <a:r>
              <a:rPr lang="de-DE" sz="3200" dirty="0" err="1">
                <a:latin typeface="Lucida Console" panose="020B0609040504020204" pitchFamily="49" charset="0"/>
              </a:rPr>
              <a:t>Pharming</a:t>
            </a:r>
            <a:endParaRPr lang="de-DE" sz="3200" dirty="0">
              <a:latin typeface="Lucida Console" panose="020B0609040504020204" pitchFamily="49" charset="0"/>
            </a:endParaRPr>
          </a:p>
        </p:txBody>
      </p:sp>
      <p:sp>
        <p:nvSpPr>
          <p:cNvPr id="14" name="Untertitel 2"/>
          <p:cNvSpPr>
            <a:spLocks noGrp="1"/>
          </p:cNvSpPr>
          <p:nvPr>
            <p:ph type="subTitle" idx="1"/>
          </p:nvPr>
        </p:nvSpPr>
        <p:spPr>
          <a:xfrm>
            <a:off x="1524000" y="1980003"/>
            <a:ext cx="9144000" cy="4191048"/>
          </a:xfrm>
        </p:spPr>
        <p:txBody>
          <a:bodyPr>
            <a:normAutofit/>
          </a:bodyPr>
          <a:lstStyle/>
          <a:p>
            <a:pPr marL="457200" indent="-457200" algn="l">
              <a:buFont typeface="Arial" panose="020B0604020202020204" pitchFamily="34" charset="0"/>
              <a:buChar char="•"/>
            </a:pPr>
            <a:r>
              <a:rPr lang="de-DE" sz="3200" dirty="0"/>
              <a:t>Ziel: Malware installieren, Geld, Datenklau</a:t>
            </a:r>
          </a:p>
          <a:p>
            <a:pPr marL="457200" indent="-457200" algn="l">
              <a:buFont typeface="Arial" panose="020B0604020202020204" pitchFamily="34" charset="0"/>
              <a:buChar char="•"/>
            </a:pPr>
            <a:r>
              <a:rPr lang="de-DE" sz="3200" dirty="0"/>
              <a:t>Umleitung auf gefälschte Webseiten</a:t>
            </a:r>
          </a:p>
          <a:p>
            <a:pPr marL="914400" lvl="1" indent="-457200" algn="l">
              <a:buFont typeface="Arial" panose="020B0604020202020204" pitchFamily="34" charset="0"/>
              <a:buChar char="•"/>
            </a:pPr>
            <a:r>
              <a:rPr lang="de-DE" sz="2800" dirty="0"/>
              <a:t>Angriff auf DNS-Server</a:t>
            </a:r>
          </a:p>
          <a:p>
            <a:pPr marL="457200" indent="-457200" algn="l">
              <a:buFont typeface="Arial" panose="020B0604020202020204" pitchFamily="34" charset="0"/>
              <a:buChar char="•"/>
            </a:pPr>
            <a:endParaRPr lang="de-DE" sz="3200"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4638" y="3267817"/>
            <a:ext cx="2737026" cy="2737026"/>
          </a:xfrm>
          <a:prstGeom prst="rect">
            <a:avLst/>
          </a:prstGeom>
        </p:spPr>
      </p:pic>
    </p:spTree>
    <p:extLst>
      <p:ext uri="{BB962C8B-B14F-4D97-AF65-F5344CB8AC3E}">
        <p14:creationId xmlns:p14="http://schemas.microsoft.com/office/powerpoint/2010/main" val="263072308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11" dur="500"/>
                                        <p:tgtEl>
                                          <p:spTgt spid="14">
                                            <p:txEl>
                                              <p:pRg st="0" end="0"/>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15" dur="500"/>
                                        <p:tgtEl>
                                          <p:spTgt spid="14">
                                            <p:txEl>
                                              <p:pRg st="1" end="1"/>
                                            </p:tx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19" dur="500"/>
                                        <p:tgtEl>
                                          <p:spTgt spid="14">
                                            <p:txEl>
                                              <p:pRg st="2" end="2"/>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Textfeld 14"/>
          <p:cNvSpPr txBox="1"/>
          <p:nvPr/>
        </p:nvSpPr>
        <p:spPr>
          <a:xfrm>
            <a:off x="1485709" y="766301"/>
            <a:ext cx="10747647" cy="584775"/>
          </a:xfrm>
          <a:prstGeom prst="rect">
            <a:avLst/>
          </a:prstGeom>
          <a:noFill/>
        </p:spPr>
        <p:txBody>
          <a:bodyPr wrap="square" rtlCol="0">
            <a:spAutoFit/>
          </a:bodyPr>
          <a:lstStyle/>
          <a:p>
            <a:r>
              <a:rPr lang="de-DE" sz="3200" dirty="0">
                <a:latin typeface="Lucida Console" panose="020B0609040504020204" pitchFamily="49" charset="0"/>
              </a:rPr>
              <a:t>Variante 1</a:t>
            </a:r>
          </a:p>
        </p:txBody>
      </p:sp>
      <p:sp>
        <p:nvSpPr>
          <p:cNvPr id="16" name="Untertitel 2"/>
          <p:cNvSpPr>
            <a:spLocks noGrp="1"/>
          </p:cNvSpPr>
          <p:nvPr>
            <p:ph type="subTitle" idx="1"/>
          </p:nvPr>
        </p:nvSpPr>
        <p:spPr>
          <a:xfrm>
            <a:off x="1524000" y="1980003"/>
            <a:ext cx="9144000" cy="4191048"/>
          </a:xfrm>
        </p:spPr>
        <p:txBody>
          <a:bodyPr>
            <a:normAutofit/>
          </a:bodyPr>
          <a:lstStyle/>
          <a:p>
            <a:pPr marL="457200" indent="-457200" algn="l">
              <a:buFont typeface="Arial" panose="020B0604020202020204" pitchFamily="34" charset="0"/>
              <a:buChar char="•"/>
            </a:pPr>
            <a:r>
              <a:rPr lang="de-DE" sz="3200" dirty="0"/>
              <a:t>kompromittieren den Rechner des Opfers oder Router (Drive-</a:t>
            </a:r>
            <a:r>
              <a:rPr lang="de-DE" sz="3200" dirty="0" err="1"/>
              <a:t>by</a:t>
            </a:r>
            <a:r>
              <a:rPr lang="de-DE" sz="3200" dirty="0"/>
              <a:t> </a:t>
            </a:r>
            <a:r>
              <a:rPr lang="de-DE" sz="3200" dirty="0" err="1"/>
              <a:t>Pharming</a:t>
            </a:r>
            <a:r>
              <a:rPr lang="de-DE" sz="3200" dirty="0"/>
              <a:t>)</a:t>
            </a:r>
          </a:p>
          <a:p>
            <a:pPr marL="914400" lvl="1" indent="-457200" algn="l">
              <a:buFont typeface="Arial" panose="020B0604020202020204" pitchFamily="34" charset="0"/>
              <a:buChar char="•"/>
            </a:pPr>
            <a:r>
              <a:rPr lang="de-DE" sz="2800" dirty="0"/>
              <a:t>vorher meist ein Phishing-Angriff</a:t>
            </a:r>
          </a:p>
          <a:p>
            <a:pPr marL="914400" lvl="1" indent="-457200" algn="l">
              <a:buFont typeface="Arial" panose="020B0604020202020204" pitchFamily="34" charset="0"/>
              <a:buChar char="•"/>
            </a:pPr>
            <a:r>
              <a:rPr lang="de-DE" sz="2800" dirty="0"/>
              <a:t>ändern das </a:t>
            </a:r>
            <a:r>
              <a:rPr lang="de-DE" sz="2800" i="1" dirty="0" err="1"/>
              <a:t>local</a:t>
            </a:r>
            <a:r>
              <a:rPr lang="de-DE" sz="2800" i="1" dirty="0"/>
              <a:t> host file </a:t>
            </a:r>
            <a:r>
              <a:rPr lang="de-DE" sz="2800" dirty="0"/>
              <a:t>(wird über Malware manipuliert)</a:t>
            </a:r>
          </a:p>
          <a:p>
            <a:pPr marL="457200" indent="-457200" algn="l">
              <a:buFont typeface="Arial" panose="020B0604020202020204" pitchFamily="34" charset="0"/>
              <a:buChar char="•"/>
            </a:pPr>
            <a:r>
              <a:rPr lang="de-DE" sz="3200" dirty="0"/>
              <a:t>Nutzer wird beim nächsten Versuch eine Website aufzurufen umgeleitet</a:t>
            </a:r>
          </a:p>
          <a:p>
            <a:pPr marL="457200" indent="-457200" algn="l">
              <a:buFont typeface="Arial" panose="020B0604020202020204" pitchFamily="34" charset="0"/>
              <a:buChar char="•"/>
            </a:pPr>
            <a:endParaRPr lang="de-DE" sz="3200" dirty="0"/>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74204" y="3192803"/>
            <a:ext cx="1265580" cy="1265580"/>
          </a:xfrm>
          <a:prstGeom prst="rect">
            <a:avLst/>
          </a:prstGeom>
        </p:spPr>
      </p:pic>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80373" y="2600755"/>
            <a:ext cx="766673" cy="766673"/>
          </a:xfrm>
          <a:prstGeom prst="rect">
            <a:avLst/>
          </a:prstGeom>
        </p:spPr>
      </p:pic>
    </p:spTree>
    <p:extLst>
      <p:ext uri="{BB962C8B-B14F-4D97-AF65-F5344CB8AC3E}">
        <p14:creationId xmlns:p14="http://schemas.microsoft.com/office/powerpoint/2010/main" val="349098427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11" dur="500"/>
                                        <p:tgtEl>
                                          <p:spTgt spid="16">
                                            <p:txEl>
                                              <p:pRg st="0" end="0"/>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15" dur="500"/>
                                        <p:tgtEl>
                                          <p:spTgt spid="16">
                                            <p:txEl>
                                              <p:pRg st="1" end="1"/>
                                            </p:tx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6">
                                            <p:txEl>
                                              <p:pRg st="2" end="2"/>
                                            </p:txEl>
                                          </p:spTgt>
                                        </p:tgtEl>
                                        <p:attrNameLst>
                                          <p:attrName>style.visibility</p:attrName>
                                        </p:attrNameLst>
                                      </p:cBhvr>
                                      <p:to>
                                        <p:strVal val="visible"/>
                                      </p:to>
                                    </p:set>
                                    <p:animEffect transition="in" filter="randombar(horizontal)">
                                      <p:cBhvr>
                                        <p:cTn id="19" dur="500"/>
                                        <p:tgtEl>
                                          <p:spTgt spid="16">
                                            <p:txEl>
                                              <p:pRg st="2" end="2"/>
                                            </p:txEl>
                                          </p:spTgt>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16">
                                            <p:txEl>
                                              <p:pRg st="3" end="3"/>
                                            </p:txEl>
                                          </p:spTgt>
                                        </p:tgtEl>
                                        <p:attrNameLst>
                                          <p:attrName>style.visibility</p:attrName>
                                        </p:attrNameLst>
                                      </p:cBhvr>
                                      <p:to>
                                        <p:strVal val="visible"/>
                                      </p:to>
                                    </p:set>
                                    <p:animEffect transition="in" filter="randombar(horizontal)">
                                      <p:cBhvr>
                                        <p:cTn id="23" dur="500"/>
                                        <p:tgtEl>
                                          <p:spTgt spid="16">
                                            <p:txEl>
                                              <p:pRg st="3" end="3"/>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Textfeld 14"/>
          <p:cNvSpPr txBox="1"/>
          <p:nvPr/>
        </p:nvSpPr>
        <p:spPr>
          <a:xfrm>
            <a:off x="1485709" y="766301"/>
            <a:ext cx="10747647" cy="584775"/>
          </a:xfrm>
          <a:prstGeom prst="rect">
            <a:avLst/>
          </a:prstGeom>
          <a:noFill/>
        </p:spPr>
        <p:txBody>
          <a:bodyPr wrap="square" rtlCol="0">
            <a:spAutoFit/>
          </a:bodyPr>
          <a:lstStyle/>
          <a:p>
            <a:r>
              <a:rPr lang="de-DE" sz="3200" dirty="0">
                <a:latin typeface="Lucida Console" panose="020B0609040504020204" pitchFamily="49" charset="0"/>
              </a:rPr>
              <a:t>Phishing-Methoden</a:t>
            </a:r>
          </a:p>
        </p:txBody>
      </p:sp>
      <p:sp>
        <p:nvSpPr>
          <p:cNvPr id="16" name="Untertitel 2"/>
          <p:cNvSpPr>
            <a:spLocks noGrp="1"/>
          </p:cNvSpPr>
          <p:nvPr>
            <p:ph type="subTitle" idx="1"/>
          </p:nvPr>
        </p:nvSpPr>
        <p:spPr>
          <a:xfrm>
            <a:off x="1524000" y="1980003"/>
            <a:ext cx="9144000" cy="4191048"/>
          </a:xfrm>
        </p:spPr>
        <p:txBody>
          <a:bodyPr>
            <a:normAutofit/>
          </a:bodyPr>
          <a:lstStyle/>
          <a:p>
            <a:pPr marL="457200" indent="-457200" algn="l">
              <a:buFont typeface="Arial" panose="020B0604020202020204" pitchFamily="34" charset="0"/>
              <a:buChar char="•"/>
            </a:pPr>
            <a:r>
              <a:rPr lang="de-DE" sz="3200" dirty="0"/>
              <a:t>Spam- bzw. Werbemails</a:t>
            </a:r>
          </a:p>
          <a:p>
            <a:pPr marL="457200" indent="-457200" algn="l">
              <a:buFont typeface="Arial" panose="020B0604020202020204" pitchFamily="34" charset="0"/>
              <a:buChar char="•"/>
            </a:pPr>
            <a:r>
              <a:rPr lang="de-DE" sz="3200" dirty="0"/>
              <a:t>Werbeanrufe per Telefon</a:t>
            </a:r>
          </a:p>
          <a:p>
            <a:pPr marL="457200" indent="-457200" algn="l">
              <a:buFont typeface="Arial" panose="020B0604020202020204" pitchFamily="34" charset="0"/>
              <a:buChar char="•"/>
            </a:pPr>
            <a:endParaRPr lang="de-DE" sz="3200"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1911" y="3921615"/>
            <a:ext cx="2161216" cy="2161216"/>
          </a:xfrm>
          <a:prstGeom prst="rect">
            <a:avLst/>
          </a:prstGeom>
        </p:spPr>
      </p:pic>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0171" y="3753484"/>
            <a:ext cx="2329347" cy="2329347"/>
          </a:xfrm>
          <a:prstGeom prst="rect">
            <a:avLst/>
          </a:prstGeom>
        </p:spPr>
      </p:pic>
    </p:spTree>
    <p:extLst>
      <p:ext uri="{BB962C8B-B14F-4D97-AF65-F5344CB8AC3E}">
        <p14:creationId xmlns:p14="http://schemas.microsoft.com/office/powerpoint/2010/main" val="102982982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11" dur="500"/>
                                        <p:tgtEl>
                                          <p:spTgt spid="16">
                                            <p:txEl>
                                              <p:pRg st="0" end="0"/>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15" dur="500"/>
                                        <p:tgtEl>
                                          <p:spTgt spid="16">
                                            <p:txEl>
                                              <p:pRg st="1" end="1"/>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Textfeld 14"/>
          <p:cNvSpPr txBox="1"/>
          <p:nvPr/>
        </p:nvSpPr>
        <p:spPr>
          <a:xfrm>
            <a:off x="1485709" y="766301"/>
            <a:ext cx="10747647" cy="584775"/>
          </a:xfrm>
          <a:prstGeom prst="rect">
            <a:avLst/>
          </a:prstGeom>
          <a:noFill/>
        </p:spPr>
        <p:txBody>
          <a:bodyPr wrap="square" rtlCol="0">
            <a:spAutoFit/>
          </a:bodyPr>
          <a:lstStyle/>
          <a:p>
            <a:r>
              <a:rPr lang="de-DE" sz="3200" dirty="0">
                <a:latin typeface="Lucida Console" panose="020B0609040504020204" pitchFamily="49" charset="0"/>
              </a:rPr>
              <a:t>Variante 2</a:t>
            </a:r>
          </a:p>
        </p:txBody>
      </p:sp>
      <p:sp>
        <p:nvSpPr>
          <p:cNvPr id="16" name="Untertitel 2"/>
          <p:cNvSpPr>
            <a:spLocks noGrp="1"/>
          </p:cNvSpPr>
          <p:nvPr>
            <p:ph type="subTitle" idx="1"/>
          </p:nvPr>
        </p:nvSpPr>
        <p:spPr>
          <a:xfrm>
            <a:off x="1524000" y="1980003"/>
            <a:ext cx="9144000" cy="4191048"/>
          </a:xfrm>
        </p:spPr>
        <p:txBody>
          <a:bodyPr>
            <a:normAutofit/>
          </a:bodyPr>
          <a:lstStyle/>
          <a:p>
            <a:pPr marL="457200" indent="-457200" algn="l">
              <a:buFont typeface="Arial" panose="020B0604020202020204" pitchFamily="34" charset="0"/>
              <a:buChar char="•"/>
            </a:pPr>
            <a:r>
              <a:rPr lang="de-DE" sz="3200" dirty="0"/>
              <a:t>nutzen Schwachstellen von DNS-Servern aus</a:t>
            </a:r>
          </a:p>
          <a:p>
            <a:pPr marL="457200" indent="-457200" algn="l">
              <a:buFont typeface="Arial" panose="020B0604020202020204" pitchFamily="34" charset="0"/>
              <a:buChar char="•"/>
            </a:pPr>
            <a:r>
              <a:rPr lang="de-DE" sz="3200" dirty="0"/>
              <a:t>besonders raffiniert, da der Nutzer keine Fehler machen muss</a:t>
            </a: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4573" y="3268174"/>
            <a:ext cx="2902877" cy="2902877"/>
          </a:xfrm>
          <a:prstGeom prst="rect">
            <a:avLst/>
          </a:prstGeom>
        </p:spPr>
      </p:pic>
    </p:spTree>
    <p:extLst>
      <p:ext uri="{BB962C8B-B14F-4D97-AF65-F5344CB8AC3E}">
        <p14:creationId xmlns:p14="http://schemas.microsoft.com/office/powerpoint/2010/main" val="49393186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11" dur="500"/>
                                        <p:tgtEl>
                                          <p:spTgt spid="16">
                                            <p:txEl>
                                              <p:pRg st="0" end="0"/>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15" dur="500"/>
                                        <p:tgtEl>
                                          <p:spTgt spid="16">
                                            <p:txEl>
                                              <p:pRg st="1" end="1"/>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606" y="2543662"/>
            <a:ext cx="2126785" cy="2126785"/>
          </a:xfrm>
          <a:prstGeom prst="rect">
            <a:avLst/>
          </a:prstGeom>
        </p:spPr>
      </p:pic>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9036" y="3993324"/>
            <a:ext cx="2358578" cy="2358578"/>
          </a:xfrm>
          <a:prstGeom prst="rect">
            <a:avLst/>
          </a:prstGeom>
        </p:spPr>
      </p:pic>
      <p:pic>
        <p:nvPicPr>
          <p:cNvPr id="14" name="Grafik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698902">
            <a:off x="7098112" y="322370"/>
            <a:ext cx="2358578" cy="2358578"/>
          </a:xfrm>
          <a:prstGeom prst="rect">
            <a:avLst/>
          </a:prstGeom>
        </p:spPr>
      </p:pic>
      <p:pic>
        <p:nvPicPr>
          <p:cNvPr id="15" name="Grafik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695377">
            <a:off x="2130751" y="444038"/>
            <a:ext cx="2358578" cy="2358578"/>
          </a:xfrm>
          <a:prstGeom prst="rect">
            <a:avLst/>
          </a:prstGeom>
        </p:spPr>
      </p:pic>
      <p:pic>
        <p:nvPicPr>
          <p:cNvPr id="17" name="Grafik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63864">
            <a:off x="8315991" y="3711885"/>
            <a:ext cx="2358578" cy="2358578"/>
          </a:xfrm>
          <a:prstGeom prst="rect">
            <a:avLst/>
          </a:prstGeom>
        </p:spPr>
      </p:pic>
      <p:pic>
        <p:nvPicPr>
          <p:cNvPr id="18" name="Grafik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372462">
            <a:off x="5279050" y="1247102"/>
            <a:ext cx="1180688" cy="1180688"/>
          </a:xfrm>
          <a:prstGeom prst="rect">
            <a:avLst/>
          </a:prstGeom>
        </p:spPr>
      </p:pic>
      <p:pic>
        <p:nvPicPr>
          <p:cNvPr id="19" name="Grafik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621795">
            <a:off x="5601464" y="5116837"/>
            <a:ext cx="1180688" cy="1180688"/>
          </a:xfrm>
          <a:prstGeom prst="rect">
            <a:avLst/>
          </a:prstGeom>
        </p:spPr>
      </p:pic>
    </p:spTree>
    <p:extLst>
      <p:ext uri="{BB962C8B-B14F-4D97-AF65-F5344CB8AC3E}">
        <p14:creationId xmlns:p14="http://schemas.microsoft.com/office/powerpoint/2010/main" val="2332399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 presetClass="entr" presetSubtype="12"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250" fill="hold"/>
                                        <p:tgtEl>
                                          <p:spTgt spid="15"/>
                                        </p:tgtEl>
                                        <p:attrNameLst>
                                          <p:attrName>ppt_x</p:attrName>
                                        </p:attrNameLst>
                                      </p:cBhvr>
                                      <p:tavLst>
                                        <p:tav tm="0">
                                          <p:val>
                                            <p:strVal val="0-#ppt_w/2"/>
                                          </p:val>
                                        </p:tav>
                                        <p:tav tm="100000">
                                          <p:val>
                                            <p:strVal val="#ppt_x"/>
                                          </p:val>
                                        </p:tav>
                                      </p:tavLst>
                                    </p:anim>
                                    <p:anim calcmode="lin" valueType="num">
                                      <p:cBhvr additive="base">
                                        <p:cTn id="12" dur="250" fill="hold"/>
                                        <p:tgtEl>
                                          <p:spTgt spid="15"/>
                                        </p:tgtEl>
                                        <p:attrNameLst>
                                          <p:attrName>ppt_y</p:attrName>
                                        </p:attrNameLst>
                                      </p:cBhvr>
                                      <p:tavLst>
                                        <p:tav tm="0">
                                          <p:val>
                                            <p:strVal val="1+#ppt_h/2"/>
                                          </p:val>
                                        </p:tav>
                                        <p:tav tm="100000">
                                          <p:val>
                                            <p:strVal val="#ppt_y"/>
                                          </p:val>
                                        </p:tav>
                                      </p:tavLst>
                                    </p:anim>
                                  </p:childTnLst>
                                </p:cTn>
                              </p:par>
                            </p:childTnLst>
                          </p:cTn>
                        </p:par>
                        <p:par>
                          <p:cTn id="13" fill="hold">
                            <p:stCondLst>
                              <p:cond delay="750"/>
                            </p:stCondLst>
                            <p:childTnLst>
                              <p:par>
                                <p:cTn id="14" presetID="2" presetClass="entr" presetSubtype="12" fill="hold" nodeType="after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250" fill="hold"/>
                                        <p:tgtEl>
                                          <p:spTgt spid="18"/>
                                        </p:tgtEl>
                                        <p:attrNameLst>
                                          <p:attrName>ppt_x</p:attrName>
                                        </p:attrNameLst>
                                      </p:cBhvr>
                                      <p:tavLst>
                                        <p:tav tm="0">
                                          <p:val>
                                            <p:strVal val="0-#ppt_w/2"/>
                                          </p:val>
                                        </p:tav>
                                        <p:tav tm="100000">
                                          <p:val>
                                            <p:strVal val="#ppt_x"/>
                                          </p:val>
                                        </p:tav>
                                      </p:tavLst>
                                    </p:anim>
                                    <p:anim calcmode="lin" valueType="num">
                                      <p:cBhvr additive="base">
                                        <p:cTn id="17" dur="250" fill="hold"/>
                                        <p:tgtEl>
                                          <p:spTgt spid="18"/>
                                        </p:tgtEl>
                                        <p:attrNameLst>
                                          <p:attrName>ppt_y</p:attrName>
                                        </p:attrNameLst>
                                      </p:cBhvr>
                                      <p:tavLst>
                                        <p:tav tm="0">
                                          <p:val>
                                            <p:strVal val="1+#ppt_h/2"/>
                                          </p:val>
                                        </p:tav>
                                        <p:tav tm="100000">
                                          <p:val>
                                            <p:strVal val="#ppt_y"/>
                                          </p:val>
                                        </p:tav>
                                      </p:tavLst>
                                    </p:anim>
                                  </p:childTnLst>
                                </p:cTn>
                              </p:par>
                            </p:childTnLst>
                          </p:cTn>
                        </p:par>
                        <p:par>
                          <p:cTn id="18" fill="hold">
                            <p:stCondLst>
                              <p:cond delay="1000"/>
                            </p:stCondLst>
                            <p:childTnLst>
                              <p:par>
                                <p:cTn id="19" presetID="2" presetClass="entr" presetSubtype="12"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250" fill="hold"/>
                                        <p:tgtEl>
                                          <p:spTgt spid="14"/>
                                        </p:tgtEl>
                                        <p:attrNameLst>
                                          <p:attrName>ppt_x</p:attrName>
                                        </p:attrNameLst>
                                      </p:cBhvr>
                                      <p:tavLst>
                                        <p:tav tm="0">
                                          <p:val>
                                            <p:strVal val="0-#ppt_w/2"/>
                                          </p:val>
                                        </p:tav>
                                        <p:tav tm="100000">
                                          <p:val>
                                            <p:strVal val="#ppt_x"/>
                                          </p:val>
                                        </p:tav>
                                      </p:tavLst>
                                    </p:anim>
                                    <p:anim calcmode="lin" valueType="num">
                                      <p:cBhvr additive="base">
                                        <p:cTn id="22" dur="250" fill="hold"/>
                                        <p:tgtEl>
                                          <p:spTgt spid="14"/>
                                        </p:tgtEl>
                                        <p:attrNameLst>
                                          <p:attrName>ppt_y</p:attrName>
                                        </p:attrNameLst>
                                      </p:cBhvr>
                                      <p:tavLst>
                                        <p:tav tm="0">
                                          <p:val>
                                            <p:strVal val="1+#ppt_h/2"/>
                                          </p:val>
                                        </p:tav>
                                        <p:tav tm="100000">
                                          <p:val>
                                            <p:strVal val="#ppt_y"/>
                                          </p:val>
                                        </p:tav>
                                      </p:tavLst>
                                    </p:anim>
                                  </p:childTnLst>
                                </p:cTn>
                              </p:par>
                            </p:childTnLst>
                          </p:cTn>
                        </p:par>
                        <p:par>
                          <p:cTn id="23" fill="hold">
                            <p:stCondLst>
                              <p:cond delay="1250"/>
                            </p:stCondLst>
                            <p:childTnLst>
                              <p:par>
                                <p:cTn id="24" presetID="2" presetClass="entr" presetSubtype="12" fill="hold" nodeType="after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250" fill="hold"/>
                                        <p:tgtEl>
                                          <p:spTgt spid="17"/>
                                        </p:tgtEl>
                                        <p:attrNameLst>
                                          <p:attrName>ppt_x</p:attrName>
                                        </p:attrNameLst>
                                      </p:cBhvr>
                                      <p:tavLst>
                                        <p:tav tm="0">
                                          <p:val>
                                            <p:strVal val="0-#ppt_w/2"/>
                                          </p:val>
                                        </p:tav>
                                        <p:tav tm="100000">
                                          <p:val>
                                            <p:strVal val="#ppt_x"/>
                                          </p:val>
                                        </p:tav>
                                      </p:tavLst>
                                    </p:anim>
                                    <p:anim calcmode="lin" valueType="num">
                                      <p:cBhvr additive="base">
                                        <p:cTn id="27" dur="250" fill="hold"/>
                                        <p:tgtEl>
                                          <p:spTgt spid="17"/>
                                        </p:tgtEl>
                                        <p:attrNameLst>
                                          <p:attrName>ppt_y</p:attrName>
                                        </p:attrNameLst>
                                      </p:cBhvr>
                                      <p:tavLst>
                                        <p:tav tm="0">
                                          <p:val>
                                            <p:strVal val="1+#ppt_h/2"/>
                                          </p:val>
                                        </p:tav>
                                        <p:tav tm="100000">
                                          <p:val>
                                            <p:strVal val="#ppt_y"/>
                                          </p:val>
                                        </p:tav>
                                      </p:tavLst>
                                    </p:anim>
                                  </p:childTnLst>
                                </p:cTn>
                              </p:par>
                            </p:childTnLst>
                          </p:cTn>
                        </p:par>
                        <p:par>
                          <p:cTn id="28" fill="hold">
                            <p:stCondLst>
                              <p:cond delay="1500"/>
                            </p:stCondLst>
                            <p:childTnLst>
                              <p:par>
                                <p:cTn id="29" presetID="2" presetClass="entr" presetSubtype="12"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250" fill="hold"/>
                                        <p:tgtEl>
                                          <p:spTgt spid="19"/>
                                        </p:tgtEl>
                                        <p:attrNameLst>
                                          <p:attrName>ppt_x</p:attrName>
                                        </p:attrNameLst>
                                      </p:cBhvr>
                                      <p:tavLst>
                                        <p:tav tm="0">
                                          <p:val>
                                            <p:strVal val="0-#ppt_w/2"/>
                                          </p:val>
                                        </p:tav>
                                        <p:tav tm="100000">
                                          <p:val>
                                            <p:strVal val="#ppt_x"/>
                                          </p:val>
                                        </p:tav>
                                      </p:tavLst>
                                    </p:anim>
                                    <p:anim calcmode="lin" valueType="num">
                                      <p:cBhvr additive="base">
                                        <p:cTn id="32" dur="250" fill="hold"/>
                                        <p:tgtEl>
                                          <p:spTgt spid="19"/>
                                        </p:tgtEl>
                                        <p:attrNameLst>
                                          <p:attrName>ppt_y</p:attrName>
                                        </p:attrNameLst>
                                      </p:cBhvr>
                                      <p:tavLst>
                                        <p:tav tm="0">
                                          <p:val>
                                            <p:strVal val="1+#ppt_h/2"/>
                                          </p:val>
                                        </p:tav>
                                        <p:tav tm="100000">
                                          <p:val>
                                            <p:strVal val="#ppt_y"/>
                                          </p:val>
                                        </p:tav>
                                      </p:tavLst>
                                    </p:anim>
                                  </p:childTnLst>
                                </p:cTn>
                              </p:par>
                            </p:childTnLst>
                          </p:cTn>
                        </p:par>
                        <p:par>
                          <p:cTn id="33" fill="hold">
                            <p:stCondLst>
                              <p:cond delay="1750"/>
                            </p:stCondLst>
                            <p:childTnLst>
                              <p:par>
                                <p:cTn id="34" presetID="2" presetClass="entr" presetSubtype="12"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250" fill="hold"/>
                                        <p:tgtEl>
                                          <p:spTgt spid="6"/>
                                        </p:tgtEl>
                                        <p:attrNameLst>
                                          <p:attrName>ppt_x</p:attrName>
                                        </p:attrNameLst>
                                      </p:cBhvr>
                                      <p:tavLst>
                                        <p:tav tm="0">
                                          <p:val>
                                            <p:strVal val="0-#ppt_w/2"/>
                                          </p:val>
                                        </p:tav>
                                        <p:tav tm="100000">
                                          <p:val>
                                            <p:strVal val="#ppt_x"/>
                                          </p:val>
                                        </p:tav>
                                      </p:tavLst>
                                    </p:anim>
                                    <p:anim calcmode="lin" valueType="num">
                                      <p:cBhvr additive="base">
                                        <p:cTn id="37" dur="25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27944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1485709" y="766301"/>
            <a:ext cx="10747647" cy="584775"/>
          </a:xfrm>
          <a:prstGeom prst="rect">
            <a:avLst/>
          </a:prstGeom>
          <a:noFill/>
        </p:spPr>
        <p:txBody>
          <a:bodyPr wrap="square" rtlCol="0">
            <a:spAutoFit/>
          </a:bodyPr>
          <a:lstStyle/>
          <a:p>
            <a:r>
              <a:rPr lang="de-DE" sz="3200" dirty="0">
                <a:latin typeface="Lucida Console" panose="020B0609040504020204" pitchFamily="49" charset="0"/>
              </a:rPr>
              <a:t>Wozu dieser Aufwand?</a:t>
            </a: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6955" y="2079809"/>
            <a:ext cx="3546621" cy="3546621"/>
          </a:xfrm>
          <a:prstGeom prst="rect">
            <a:avLst/>
          </a:prstGeom>
        </p:spPr>
      </p:pic>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9152" y="2079809"/>
            <a:ext cx="3546621" cy="3546621"/>
          </a:xfrm>
          <a:prstGeom prst="rect">
            <a:avLst/>
          </a:prstGeom>
        </p:spPr>
      </p:pic>
    </p:spTree>
    <p:extLst>
      <p:ext uri="{BB962C8B-B14F-4D97-AF65-F5344CB8AC3E}">
        <p14:creationId xmlns:p14="http://schemas.microsoft.com/office/powerpoint/2010/main" val="36595743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577595" y="1637024"/>
            <a:ext cx="11055188" cy="2387600"/>
          </a:xfrm>
        </p:spPr>
        <p:txBody>
          <a:bodyPr>
            <a:normAutofit/>
          </a:bodyPr>
          <a:lstStyle/>
          <a:p>
            <a:r>
              <a:rPr lang="de-DE" sz="4800" b="1" dirty="0">
                <a:latin typeface="Lucida Console" panose="020B0609040504020204" pitchFamily="49" charset="0"/>
              </a:rPr>
              <a:t>Der Witz:</a:t>
            </a:r>
            <a:br>
              <a:rPr lang="de-DE" sz="4800" b="1" dirty="0">
                <a:latin typeface="Lucida Console" panose="020B0609040504020204" pitchFamily="49" charset="0"/>
              </a:rPr>
            </a:br>
            <a:r>
              <a:rPr lang="de-DE" sz="4800" b="1" dirty="0">
                <a:latin typeface="Lucida Console" panose="020B0609040504020204" pitchFamily="49" charset="0"/>
              </a:rPr>
              <a:t>Im </a:t>
            </a:r>
            <a:r>
              <a:rPr lang="de-DE" sz="4800" b="1" dirty="0" err="1">
                <a:latin typeface="Lucida Console" panose="020B0609040504020204" pitchFamily="49" charset="0"/>
              </a:rPr>
              <a:t>Darknet</a:t>
            </a:r>
            <a:r>
              <a:rPr lang="de-DE" sz="4800" b="1" dirty="0">
                <a:latin typeface="Lucida Console" panose="020B0609040504020204" pitchFamily="49" charset="0"/>
              </a:rPr>
              <a:t> kann man</a:t>
            </a:r>
            <a:br>
              <a:rPr lang="de-DE" sz="4800" b="1" dirty="0">
                <a:latin typeface="Lucida Console" panose="020B0609040504020204" pitchFamily="49" charset="0"/>
              </a:rPr>
            </a:br>
            <a:r>
              <a:rPr lang="de-DE" sz="4800" b="1" dirty="0">
                <a:latin typeface="Lucida Console" panose="020B0609040504020204" pitchFamily="49" charset="0"/>
              </a:rPr>
              <a:t>fertige </a:t>
            </a:r>
            <a:r>
              <a:rPr lang="de-DE" sz="4800" b="1" dirty="0" err="1">
                <a:latin typeface="Lucida Console" panose="020B0609040504020204" pitchFamily="49" charset="0"/>
              </a:rPr>
              <a:t>Fakeshops</a:t>
            </a:r>
            <a:r>
              <a:rPr lang="de-DE" sz="4800" b="1" dirty="0">
                <a:latin typeface="Lucida Console" panose="020B0609040504020204" pitchFamily="49" charset="0"/>
              </a:rPr>
              <a:t> kaufen.</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Titel 1"/>
          <p:cNvSpPr txBox="1">
            <a:spLocks/>
          </p:cNvSpPr>
          <p:nvPr/>
        </p:nvSpPr>
        <p:spPr>
          <a:xfrm>
            <a:off x="666593" y="2629875"/>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sz="2800" b="1" dirty="0">
                <a:latin typeface="Lucida Console" panose="020B0609040504020204" pitchFamily="49" charset="0"/>
              </a:rPr>
              <a:t>Man braucht nicht viel </a:t>
            </a:r>
          </a:p>
          <a:p>
            <a:r>
              <a:rPr lang="de-DE" sz="2800" b="1" dirty="0">
                <a:latin typeface="Lucida Console" panose="020B0609040504020204" pitchFamily="49" charset="0"/>
              </a:rPr>
              <a:t>informatische Kompetenz…</a:t>
            </a:r>
          </a:p>
        </p:txBody>
      </p:sp>
    </p:spTree>
    <p:extLst>
      <p:ext uri="{BB962C8B-B14F-4D97-AF65-F5344CB8AC3E}">
        <p14:creationId xmlns:p14="http://schemas.microsoft.com/office/powerpoint/2010/main" val="275367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297471"/>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562279" y="2050587"/>
            <a:ext cx="11055188" cy="2387600"/>
          </a:xfrm>
        </p:spPr>
        <p:txBody>
          <a:bodyPr>
            <a:normAutofit/>
          </a:bodyPr>
          <a:lstStyle/>
          <a:p>
            <a:r>
              <a:rPr lang="de-DE" sz="4400" b="1" dirty="0">
                <a:latin typeface="Lucida Console" panose="020B0609040504020204" pitchFamily="49" charset="0"/>
              </a:rPr>
              <a:t>Warum gibt es ausgerechnet</a:t>
            </a:r>
            <a:br>
              <a:rPr lang="de-DE" sz="4400" b="1" dirty="0">
                <a:latin typeface="Lucida Console" panose="020B0609040504020204" pitchFamily="49" charset="0"/>
              </a:rPr>
            </a:br>
            <a:r>
              <a:rPr lang="de-DE" sz="4400" b="1" dirty="0">
                <a:latin typeface="Lucida Console" panose="020B0609040504020204" pitchFamily="49" charset="0"/>
              </a:rPr>
              <a:t>in Deutschland so viele</a:t>
            </a:r>
            <a:br>
              <a:rPr lang="de-DE" sz="4400" b="1" dirty="0">
                <a:latin typeface="Lucida Console" panose="020B0609040504020204" pitchFamily="49" charset="0"/>
              </a:rPr>
            </a:br>
            <a:r>
              <a:rPr lang="de-DE" sz="4400" b="1" dirty="0" err="1">
                <a:latin typeface="Lucida Console" panose="020B0609040504020204" pitchFamily="49" charset="0"/>
              </a:rPr>
              <a:t>Fakeshops</a:t>
            </a:r>
            <a:r>
              <a:rPr lang="de-DE" sz="4400" b="1" dirty="0">
                <a:latin typeface="Lucida Console" panose="020B0609040504020204" pitchFamily="49" charset="0"/>
              </a:rPr>
              <a:t>?</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Tree>
    <p:extLst>
      <p:ext uri="{BB962C8B-B14F-4D97-AF65-F5344CB8AC3E}">
        <p14:creationId xmlns:p14="http://schemas.microsoft.com/office/powerpoint/2010/main" val="4084882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562279" y="2018674"/>
            <a:ext cx="11055188" cy="2387600"/>
          </a:xfrm>
        </p:spPr>
        <p:txBody>
          <a:bodyPr>
            <a:normAutofit/>
          </a:bodyPr>
          <a:lstStyle/>
          <a:p>
            <a:r>
              <a:rPr lang="de-DE" sz="4800" b="1" dirty="0">
                <a:latin typeface="Lucida Console" panose="020B0609040504020204" pitchFamily="49" charset="0"/>
              </a:rPr>
              <a:t>Was kann passieren, </a:t>
            </a:r>
            <a:br>
              <a:rPr lang="de-DE" sz="4800" b="1" dirty="0">
                <a:latin typeface="Lucida Console" panose="020B0609040504020204" pitchFamily="49" charset="0"/>
              </a:rPr>
            </a:br>
            <a:r>
              <a:rPr lang="de-DE" sz="4800" b="1" dirty="0">
                <a:latin typeface="Lucida Console" panose="020B0609040504020204" pitchFamily="49" charset="0"/>
              </a:rPr>
              <a:t>wenn ich auf einen </a:t>
            </a:r>
            <a:br>
              <a:rPr lang="de-DE" sz="4800" b="1" dirty="0">
                <a:latin typeface="Lucida Console" panose="020B0609040504020204" pitchFamily="49" charset="0"/>
              </a:rPr>
            </a:br>
            <a:r>
              <a:rPr lang="de-DE" sz="4800" b="1" dirty="0" err="1">
                <a:latin typeface="Lucida Console" panose="020B0609040504020204" pitchFamily="49" charset="0"/>
              </a:rPr>
              <a:t>Fakeshop</a:t>
            </a:r>
            <a:r>
              <a:rPr lang="de-DE" sz="4800" b="1" dirty="0">
                <a:latin typeface="Lucida Console" panose="020B0609040504020204" pitchFamily="49" charset="0"/>
              </a:rPr>
              <a:t> hereingefallen bin?</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Tree>
    <p:extLst>
      <p:ext uri="{BB962C8B-B14F-4D97-AF65-F5344CB8AC3E}">
        <p14:creationId xmlns:p14="http://schemas.microsoft.com/office/powerpoint/2010/main" val="211848279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9607" y="868449"/>
            <a:ext cx="1993531" cy="1993531"/>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007" y="2014025"/>
            <a:ext cx="1341044" cy="1341044"/>
          </a:xfrm>
          <a:prstGeom prst="rect">
            <a:avLst/>
          </a:prstGeom>
        </p:spPr>
      </p:pic>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84394" y="1046829"/>
            <a:ext cx="1725077" cy="1725077"/>
          </a:xfrm>
          <a:prstGeom prst="rect">
            <a:avLst/>
          </a:prstGeom>
        </p:spPr>
      </p:pic>
      <p:pic>
        <p:nvPicPr>
          <p:cNvPr id="15" name="Grafik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3118" y="2027813"/>
            <a:ext cx="1341044" cy="1341044"/>
          </a:xfrm>
          <a:prstGeom prst="rect">
            <a:avLst/>
          </a:prstGeom>
        </p:spPr>
      </p:pic>
      <p:pic>
        <p:nvPicPr>
          <p:cNvPr id="16" name="Grafik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72275" y="3746852"/>
            <a:ext cx="1911205" cy="1911205"/>
          </a:xfrm>
          <a:prstGeom prst="rect">
            <a:avLst/>
          </a:prstGeom>
        </p:spPr>
      </p:pic>
      <p:pic>
        <p:nvPicPr>
          <p:cNvPr id="17" name="Grafik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2903" y="4910709"/>
            <a:ext cx="1341044" cy="1341044"/>
          </a:xfrm>
          <a:prstGeom prst="rect">
            <a:avLst/>
          </a:prstGeom>
        </p:spPr>
      </p:pic>
      <p:pic>
        <p:nvPicPr>
          <p:cNvPr id="19" name="Grafik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03660" y="3540045"/>
            <a:ext cx="2339711" cy="2339711"/>
          </a:xfrm>
          <a:prstGeom prst="rect">
            <a:avLst/>
          </a:prstGeom>
        </p:spPr>
      </p:pic>
      <p:pic>
        <p:nvPicPr>
          <p:cNvPr id="20" name="Grafik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44472" y="4952023"/>
            <a:ext cx="1279997" cy="1279997"/>
          </a:xfrm>
          <a:prstGeom prst="rect">
            <a:avLst/>
          </a:prstGeom>
        </p:spPr>
      </p:pic>
      <p:pic>
        <p:nvPicPr>
          <p:cNvPr id="21" name="Grafik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33904" y="1002168"/>
            <a:ext cx="1957034" cy="1957034"/>
          </a:xfrm>
          <a:prstGeom prst="rect">
            <a:avLst/>
          </a:prstGeom>
        </p:spPr>
      </p:pic>
      <p:pic>
        <p:nvPicPr>
          <p:cNvPr id="22" name="Grafik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21119" y="2063135"/>
            <a:ext cx="1242824" cy="1242824"/>
          </a:xfrm>
          <a:prstGeom prst="rect">
            <a:avLst/>
          </a:prstGeom>
        </p:spPr>
      </p:pic>
    </p:spTree>
    <p:extLst>
      <p:ext uri="{BB962C8B-B14F-4D97-AF65-F5344CB8AC3E}">
        <p14:creationId xmlns:p14="http://schemas.microsoft.com/office/powerpoint/2010/main" val="221858707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289805" y="-900308"/>
            <a:ext cx="11055188" cy="2387600"/>
          </a:xfrm>
        </p:spPr>
        <p:txBody>
          <a:bodyPr>
            <a:normAutofit/>
          </a:bodyPr>
          <a:lstStyle/>
          <a:p>
            <a:r>
              <a:rPr lang="de-DE" sz="4800" b="1" dirty="0">
                <a:latin typeface="Lucida Console" panose="020B0609040504020204" pitchFamily="49" charset="0"/>
              </a:rPr>
              <a:t>Noch schlimmer: Datenklau</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6389" y="1979283"/>
            <a:ext cx="945877" cy="945877"/>
          </a:xfrm>
          <a:prstGeom prst="rect">
            <a:avLst/>
          </a:prstGeom>
        </p:spPr>
      </p:pic>
      <p:pic>
        <p:nvPicPr>
          <p:cNvPr id="15" name="Grafik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3929" y="3445335"/>
            <a:ext cx="945877" cy="945877"/>
          </a:xfrm>
          <a:prstGeom prst="rect">
            <a:avLst/>
          </a:prstGeom>
        </p:spPr>
      </p:pic>
      <p:pic>
        <p:nvPicPr>
          <p:cNvPr id="16" name="Grafik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81971" y="2337258"/>
            <a:ext cx="945877" cy="945877"/>
          </a:xfrm>
          <a:prstGeom prst="rect">
            <a:avLst/>
          </a:prstGeom>
        </p:spPr>
      </p:pic>
      <p:pic>
        <p:nvPicPr>
          <p:cNvPr id="17" name="Grafik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5603" y="3120934"/>
            <a:ext cx="945877" cy="945877"/>
          </a:xfrm>
          <a:prstGeom prst="rect">
            <a:avLst/>
          </a:prstGeom>
        </p:spPr>
      </p:pic>
      <p:sp>
        <p:nvSpPr>
          <p:cNvPr id="6" name="Rad 5"/>
          <p:cNvSpPr/>
          <p:nvPr/>
        </p:nvSpPr>
        <p:spPr>
          <a:xfrm>
            <a:off x="855112" y="1641786"/>
            <a:ext cx="3175127" cy="3175127"/>
          </a:xfrm>
          <a:prstGeom prst="donut">
            <a:avLst>
              <a:gd name="adj" fmla="val 40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83796" y="1393412"/>
            <a:ext cx="1887691" cy="1887691"/>
          </a:xfrm>
          <a:prstGeom prst="rect">
            <a:avLst/>
          </a:prstGeom>
        </p:spPr>
      </p:pic>
      <p:pic>
        <p:nvPicPr>
          <p:cNvPr id="18" name="Grafik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11521" y="2380682"/>
            <a:ext cx="1242824" cy="1242824"/>
          </a:xfrm>
          <a:prstGeom prst="rect">
            <a:avLst/>
          </a:prstGeom>
        </p:spPr>
      </p:pic>
      <p:pic>
        <p:nvPicPr>
          <p:cNvPr id="19" name="Grafik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43704" y="3815814"/>
            <a:ext cx="1596230" cy="1596230"/>
          </a:xfrm>
          <a:prstGeom prst="rect">
            <a:avLst/>
          </a:prstGeom>
        </p:spPr>
      </p:pic>
      <p:pic>
        <p:nvPicPr>
          <p:cNvPr id="20" name="Grafik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24044" y="4983951"/>
            <a:ext cx="1355071" cy="1355071"/>
          </a:xfrm>
          <a:prstGeom prst="rect">
            <a:avLst/>
          </a:prstGeom>
        </p:spPr>
      </p:pic>
      <p:pic>
        <p:nvPicPr>
          <p:cNvPr id="21" name="Grafik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33653" y="5642676"/>
            <a:ext cx="854873" cy="854873"/>
          </a:xfrm>
          <a:prstGeom prst="rect">
            <a:avLst/>
          </a:prstGeom>
        </p:spPr>
      </p:pic>
      <p:sp>
        <p:nvSpPr>
          <p:cNvPr id="22" name="Pfeil nach rechts 21"/>
          <p:cNvSpPr/>
          <p:nvPr/>
        </p:nvSpPr>
        <p:spPr>
          <a:xfrm>
            <a:off x="4199807" y="2113688"/>
            <a:ext cx="2591728" cy="5468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Pfeil nach rechts 22"/>
          <p:cNvSpPr/>
          <p:nvPr/>
        </p:nvSpPr>
        <p:spPr>
          <a:xfrm rot="1039914">
            <a:off x="4335984" y="3706091"/>
            <a:ext cx="2368464" cy="5468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Pfeil nach rechts 23"/>
          <p:cNvSpPr/>
          <p:nvPr/>
        </p:nvSpPr>
        <p:spPr>
          <a:xfrm rot="2159317">
            <a:off x="3602711" y="4844287"/>
            <a:ext cx="1707669" cy="5468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8292743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par>
                          <p:cTn id="38" fill="hold">
                            <p:stCondLst>
                              <p:cond delay="1000"/>
                            </p:stCondLst>
                            <p:childTnLst>
                              <p:par>
                                <p:cTn id="39" presetID="10" presetClass="entr" presetSubtype="0" fill="hold"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childTnLst>
                          </p:cTn>
                        </p:par>
                        <p:par>
                          <p:cTn id="47" fill="hold">
                            <p:stCondLst>
                              <p:cond delay="500"/>
                            </p:stCondLst>
                            <p:childTnLst>
                              <p:par>
                                <p:cTn id="48" presetID="10" presetClass="entr" presetSubtype="0" fill="hold" nodeType="after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childTnLst>
                          </p:cTn>
                        </p:par>
                        <p:par>
                          <p:cTn id="56" fill="hold">
                            <p:stCondLst>
                              <p:cond delay="500"/>
                            </p:stCondLst>
                            <p:childTnLst>
                              <p:par>
                                <p:cTn id="57" presetID="10" presetClass="entr" presetSubtype="0" fill="hold"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500"/>
                                        <p:tgtEl>
                                          <p:spTgt spid="20"/>
                                        </p:tgtEl>
                                      </p:cBhvr>
                                    </p:animEffect>
                                  </p:childTnLst>
                                </p:cTn>
                              </p:par>
                            </p:childTnLst>
                          </p:cTn>
                        </p:par>
                        <p:par>
                          <p:cTn id="60" fill="hold">
                            <p:stCondLst>
                              <p:cond delay="1000"/>
                            </p:stCondLst>
                            <p:childTnLst>
                              <p:par>
                                <p:cTn id="61" presetID="10" presetClass="entr" presetSubtype="0" fill="hold" nodeType="after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fade">
                                      <p:cBhvr>
                                        <p:cTn id="6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22" grpId="0" animBg="1"/>
      <p:bldP spid="23" grpId="0" animBg="1"/>
      <p:bldP spid="2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562279" y="1802710"/>
            <a:ext cx="11055188" cy="2387600"/>
          </a:xfrm>
        </p:spPr>
        <p:txBody>
          <a:bodyPr>
            <a:normAutofit/>
          </a:bodyPr>
          <a:lstStyle/>
          <a:p>
            <a:r>
              <a:rPr lang="de-DE" sz="4800" b="1" dirty="0">
                <a:latin typeface="Lucida Console" panose="020B0609040504020204" pitchFamily="49" charset="0"/>
              </a:rPr>
              <a:t>Was sollte ich tun,</a:t>
            </a:r>
            <a:br>
              <a:rPr lang="de-DE" sz="4800" b="1" dirty="0">
                <a:latin typeface="Lucida Console" panose="020B0609040504020204" pitchFamily="49" charset="0"/>
              </a:rPr>
            </a:br>
            <a:r>
              <a:rPr lang="de-DE" sz="4800" b="1" dirty="0">
                <a:latin typeface="Lucida Console" panose="020B0609040504020204" pitchFamily="49" charset="0"/>
              </a:rPr>
              <a:t>wenn ich betrogen wurde?</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Tree>
    <p:extLst>
      <p:ext uri="{BB962C8B-B14F-4D97-AF65-F5344CB8AC3E}">
        <p14:creationId xmlns:p14="http://schemas.microsoft.com/office/powerpoint/2010/main" val="117637636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Untertitel 2"/>
          <p:cNvSpPr>
            <a:spLocks noGrp="1"/>
          </p:cNvSpPr>
          <p:nvPr>
            <p:ph type="subTitle" idx="1"/>
          </p:nvPr>
        </p:nvSpPr>
        <p:spPr>
          <a:xfrm>
            <a:off x="1079053" y="799526"/>
            <a:ext cx="9144000" cy="4191048"/>
          </a:xfrm>
        </p:spPr>
        <p:txBody>
          <a:bodyPr>
            <a:normAutofit/>
          </a:bodyPr>
          <a:lstStyle/>
          <a:p>
            <a:pPr marL="457200" indent="-457200" algn="l">
              <a:buFont typeface="Arial" panose="020B0604020202020204" pitchFamily="34" charset="0"/>
              <a:buChar char="•"/>
            </a:pPr>
            <a:r>
              <a:rPr lang="de-DE" sz="3200" dirty="0"/>
              <a:t>Screenshots machen und:</a:t>
            </a:r>
          </a:p>
          <a:p>
            <a:pPr marL="914400" lvl="1" indent="-457200" algn="l">
              <a:buFont typeface="Arial" panose="020B0604020202020204" pitchFamily="34" charset="0"/>
              <a:buChar char="•"/>
            </a:pPr>
            <a:r>
              <a:rPr lang="de-DE" sz="2800" dirty="0"/>
              <a:t>Bank oder Finanzdienstleister informieren</a:t>
            </a:r>
          </a:p>
          <a:p>
            <a:pPr marL="914400" lvl="1" indent="-457200" algn="l">
              <a:buFont typeface="Arial" panose="020B0604020202020204" pitchFamily="34" charset="0"/>
              <a:buChar char="•"/>
            </a:pPr>
            <a:r>
              <a:rPr lang="de-DE" sz="2800" dirty="0"/>
              <a:t>Polizei informieren und Anzeige erstatten</a:t>
            </a:r>
            <a:endParaRPr lang="de-DE" sz="2400" dirty="0"/>
          </a:p>
          <a:p>
            <a:pPr marL="457200" indent="-457200" algn="l">
              <a:buFont typeface="Arial" panose="020B0604020202020204" pitchFamily="34" charset="0"/>
              <a:buChar char="•"/>
            </a:pPr>
            <a:endParaRPr lang="de-DE" sz="3200" dirty="0"/>
          </a:p>
        </p:txBody>
      </p:sp>
      <p:sp>
        <p:nvSpPr>
          <p:cNvPr id="16" name="Titel 1"/>
          <p:cNvSpPr>
            <a:spLocks noGrp="1"/>
          </p:cNvSpPr>
          <p:nvPr>
            <p:ph type="ctrTitle"/>
          </p:nvPr>
        </p:nvSpPr>
        <p:spPr>
          <a:xfrm>
            <a:off x="479408" y="2413255"/>
            <a:ext cx="11055188" cy="2387600"/>
          </a:xfrm>
        </p:spPr>
        <p:txBody>
          <a:bodyPr>
            <a:normAutofit fontScale="90000"/>
          </a:bodyPr>
          <a:lstStyle/>
          <a:p>
            <a:r>
              <a:rPr lang="de-DE" sz="4800" b="1" dirty="0">
                <a:latin typeface="Lucida Console" panose="020B0609040504020204" pitchFamily="49" charset="0"/>
              </a:rPr>
              <a:t>Frage an euch:</a:t>
            </a:r>
            <a:br>
              <a:rPr lang="de-DE" sz="4800" b="1" dirty="0">
                <a:latin typeface="Lucida Console" panose="020B0609040504020204" pitchFamily="49" charset="0"/>
              </a:rPr>
            </a:br>
            <a:r>
              <a:rPr lang="de-DE" sz="4800" b="1" dirty="0">
                <a:latin typeface="Lucida Console" panose="020B0609040504020204" pitchFamily="49" charset="0"/>
              </a:rPr>
              <a:t>Wie gut kann die Polizei</a:t>
            </a:r>
            <a:br>
              <a:rPr lang="de-DE" sz="4800" b="1" dirty="0">
                <a:latin typeface="Lucida Console" panose="020B0609040504020204" pitchFamily="49" charset="0"/>
              </a:rPr>
            </a:br>
            <a:r>
              <a:rPr lang="de-DE" sz="4800" b="1" dirty="0">
                <a:latin typeface="Lucida Console" panose="020B0609040504020204" pitchFamily="49" charset="0"/>
              </a:rPr>
              <a:t>dagegen vorgehen</a:t>
            </a:r>
            <a:br>
              <a:rPr lang="de-DE" sz="4800" b="1" dirty="0">
                <a:latin typeface="Lucida Console" panose="020B0609040504020204" pitchFamily="49" charset="0"/>
              </a:rPr>
            </a:br>
            <a:r>
              <a:rPr lang="de-DE" sz="4800" b="1" dirty="0">
                <a:latin typeface="Lucida Console" panose="020B0609040504020204" pitchFamily="49" charset="0"/>
              </a:rPr>
              <a:t>bzw. das ganze nachverfolgen?</a:t>
            </a:r>
          </a:p>
        </p:txBody>
      </p:sp>
    </p:spTree>
    <p:extLst>
      <p:ext uri="{BB962C8B-B14F-4D97-AF65-F5344CB8AC3E}">
        <p14:creationId xmlns:p14="http://schemas.microsoft.com/office/powerpoint/2010/main" val="271424014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7" dur="500"/>
                                        <p:tgtEl>
                                          <p:spTgt spid="15">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5">
                                            <p:txEl>
                                              <p:pRg st="1" end="1"/>
                                            </p:txEl>
                                          </p:spTgt>
                                        </p:tgtEl>
                                        <p:attrNameLst>
                                          <p:attrName>style.visibility</p:attrName>
                                        </p:attrNameLst>
                                      </p:cBhvr>
                                      <p:to>
                                        <p:strVal val="visible"/>
                                      </p:to>
                                    </p:set>
                                    <p:animEffect transition="in" filter="randombar(horizontal)">
                                      <p:cBhvr>
                                        <p:cTn id="10" dur="500"/>
                                        <p:tgtEl>
                                          <p:spTgt spid="15">
                                            <p:txEl>
                                              <p:pRg st="1" end="1"/>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5">
                                            <p:txEl>
                                              <p:pRg st="2" end="2"/>
                                            </p:txEl>
                                          </p:spTgt>
                                        </p:tgtEl>
                                        <p:attrNameLst>
                                          <p:attrName>style.visibility</p:attrName>
                                        </p:attrNameLst>
                                      </p:cBhvr>
                                      <p:to>
                                        <p:strVal val="visible"/>
                                      </p:to>
                                    </p:set>
                                    <p:animEffect transition="in" filter="randombar(horizontal)">
                                      <p:cBhvr>
                                        <p:cTn id="13" dur="500"/>
                                        <p:tgtEl>
                                          <p:spTgt spid="1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20881"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51277" y="-1087529"/>
            <a:ext cx="11055188" cy="2387600"/>
          </a:xfrm>
        </p:spPr>
        <p:txBody>
          <a:bodyPr>
            <a:normAutofit/>
          </a:bodyPr>
          <a:lstStyle/>
          <a:p>
            <a:r>
              <a:rPr lang="de-DE" sz="4800" b="1" dirty="0">
                <a:latin typeface="Lucida Console" panose="020B0609040504020204" pitchFamily="49" charset="0"/>
              </a:rPr>
              <a:t>Wie es aussehen sollte:</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3" name="Rechteck 2"/>
          <p:cNvSpPr/>
          <p:nvPr/>
        </p:nvSpPr>
        <p:spPr>
          <a:xfrm>
            <a:off x="1567779" y="6118023"/>
            <a:ext cx="3336747" cy="369332"/>
          </a:xfrm>
          <a:prstGeom prst="rect">
            <a:avLst/>
          </a:prstGeom>
        </p:spPr>
        <p:txBody>
          <a:bodyPr wrap="none">
            <a:spAutoFit/>
          </a:bodyPr>
          <a:lstStyle/>
          <a:p>
            <a:r>
              <a:rPr lang="de-DE" dirty="0"/>
              <a:t>https://www.top-hausboot24.de/</a:t>
            </a:r>
          </a:p>
        </p:txBody>
      </p:sp>
      <p:pic>
        <p:nvPicPr>
          <p:cNvPr id="5" name="Grafik 4"/>
          <p:cNvPicPr>
            <a:picLocks noChangeAspect="1"/>
          </p:cNvPicPr>
          <p:nvPr/>
        </p:nvPicPr>
        <p:blipFill>
          <a:blip r:embed="rId3"/>
          <a:stretch>
            <a:fillRect/>
          </a:stretch>
        </p:blipFill>
        <p:spPr>
          <a:xfrm>
            <a:off x="1620805" y="1272363"/>
            <a:ext cx="8943042" cy="4785925"/>
          </a:xfrm>
          <a:prstGeom prst="rect">
            <a:avLst/>
          </a:prstGeom>
        </p:spPr>
      </p:pic>
    </p:spTree>
    <p:extLst>
      <p:ext uri="{BB962C8B-B14F-4D97-AF65-F5344CB8AC3E}">
        <p14:creationId xmlns:p14="http://schemas.microsoft.com/office/powerpoint/2010/main" val="132219923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769856" y="-1443179"/>
            <a:ext cx="11055188" cy="2387600"/>
          </a:xfrm>
        </p:spPr>
        <p:txBody>
          <a:bodyPr>
            <a:normAutofit/>
          </a:bodyPr>
          <a:lstStyle/>
          <a:p>
            <a:r>
              <a:rPr lang="de-DE" sz="3200" b="1" dirty="0">
                <a:latin typeface="Lucida Console" panose="020B0609040504020204" pitchFamily="49" charset="0"/>
              </a:rPr>
              <a:t>Fortsetzung Paradebeispiel</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9071" y="940380"/>
            <a:ext cx="4055123" cy="5555136"/>
          </a:xfrm>
          <a:prstGeom prst="rect">
            <a:avLst/>
          </a:prstGeom>
        </p:spPr>
      </p:pic>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0336" y="855568"/>
            <a:ext cx="4020238" cy="5639948"/>
          </a:xfrm>
          <a:prstGeom prst="rect">
            <a:avLst/>
          </a:prstGeom>
        </p:spPr>
      </p:pic>
    </p:spTree>
    <p:extLst>
      <p:ext uri="{BB962C8B-B14F-4D97-AF65-F5344CB8AC3E}">
        <p14:creationId xmlns:p14="http://schemas.microsoft.com/office/powerpoint/2010/main" val="411986277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606" y="2543662"/>
            <a:ext cx="2126785" cy="2126785"/>
          </a:xfrm>
          <a:prstGeom prst="rect">
            <a:avLst/>
          </a:prstGeom>
        </p:spPr>
      </p:pic>
      <p:pic>
        <p:nvPicPr>
          <p:cNvPr id="2" name="Grafik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765" y="964944"/>
            <a:ext cx="2403060" cy="2403060"/>
          </a:xfrm>
          <a:prstGeom prst="rect">
            <a:avLst/>
          </a:prstGeom>
        </p:spPr>
      </p:pic>
      <p:sp>
        <p:nvSpPr>
          <p:cNvPr id="3" name="Rechteckiger Pfeil 2"/>
          <p:cNvSpPr/>
          <p:nvPr/>
        </p:nvSpPr>
        <p:spPr>
          <a:xfrm flipH="1">
            <a:off x="3988055" y="1190098"/>
            <a:ext cx="2223774" cy="1245238"/>
          </a:xfrm>
          <a:prstGeom prst="bentArrow">
            <a:avLst>
              <a:gd name="adj1" fmla="val 25000"/>
              <a:gd name="adj2" fmla="val 25364"/>
              <a:gd name="adj3" fmla="val 25000"/>
              <a:gd name="adj4" fmla="val 87136"/>
            </a:avLst>
          </a:prstGeom>
          <a:solidFill>
            <a:schemeClr val="accent1">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14270" y="4796051"/>
            <a:ext cx="1672266" cy="1672266"/>
          </a:xfrm>
          <a:prstGeom prst="rect">
            <a:avLst/>
          </a:prstGeom>
        </p:spPr>
      </p:pic>
      <p:sp>
        <p:nvSpPr>
          <p:cNvPr id="20" name="Rechteckiger Pfeil 19"/>
          <p:cNvSpPr/>
          <p:nvPr/>
        </p:nvSpPr>
        <p:spPr>
          <a:xfrm rot="10800000" flipH="1">
            <a:off x="2457342" y="3530440"/>
            <a:ext cx="2642600" cy="2553306"/>
          </a:xfrm>
          <a:prstGeom prst="bentArrow">
            <a:avLst>
              <a:gd name="adj1" fmla="val 13302"/>
              <a:gd name="adj2" fmla="val 16726"/>
              <a:gd name="adj3" fmla="val 25720"/>
              <a:gd name="adj4" fmla="val 43750"/>
            </a:avLst>
          </a:prstGeom>
          <a:solidFill>
            <a:schemeClr val="accent1">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22" name="Titel 1"/>
          <p:cNvSpPr>
            <a:spLocks noGrp="1"/>
          </p:cNvSpPr>
          <p:nvPr>
            <p:ph type="ctrTitle"/>
          </p:nvPr>
        </p:nvSpPr>
        <p:spPr>
          <a:xfrm>
            <a:off x="6828133" y="573079"/>
            <a:ext cx="4677622" cy="4160170"/>
          </a:xfrm>
        </p:spPr>
        <p:txBody>
          <a:bodyPr>
            <a:normAutofit/>
          </a:bodyPr>
          <a:lstStyle/>
          <a:p>
            <a:r>
              <a:rPr lang="de-DE" b="1" dirty="0">
                <a:latin typeface="Lucida Console" panose="020B0609040504020204" pitchFamily="49" charset="0"/>
              </a:rPr>
              <a:t>Was</a:t>
            </a:r>
            <a:br>
              <a:rPr lang="de-DE" b="1" dirty="0">
                <a:latin typeface="Lucida Console" panose="020B0609040504020204" pitchFamily="49" charset="0"/>
              </a:rPr>
            </a:br>
            <a:r>
              <a:rPr lang="de-DE" b="1" dirty="0">
                <a:latin typeface="Lucida Console" panose="020B0609040504020204" pitchFamily="49" charset="0"/>
              </a:rPr>
              <a:t>macht</a:t>
            </a:r>
            <a:br>
              <a:rPr lang="de-DE" b="1" dirty="0">
                <a:latin typeface="Lucida Console" panose="020B0609040504020204" pitchFamily="49" charset="0"/>
              </a:rPr>
            </a:br>
            <a:r>
              <a:rPr lang="de-DE" b="1" dirty="0">
                <a:latin typeface="Lucida Console" panose="020B0609040504020204" pitchFamily="49" charset="0"/>
              </a:rPr>
              <a:t>ihr?</a:t>
            </a:r>
          </a:p>
        </p:txBody>
      </p:sp>
    </p:spTree>
    <p:extLst>
      <p:ext uri="{BB962C8B-B14F-4D97-AF65-F5344CB8AC3E}">
        <p14:creationId xmlns:p14="http://schemas.microsoft.com/office/powerpoint/2010/main" val="98862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randombar(horizontal)">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0" grpId="0" animBg="1"/>
      <p:bldP spid="2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562279" y="1678645"/>
            <a:ext cx="11055188" cy="2387600"/>
          </a:xfrm>
        </p:spPr>
        <p:txBody>
          <a:bodyPr>
            <a:normAutofit/>
          </a:bodyPr>
          <a:lstStyle/>
          <a:p>
            <a:r>
              <a:rPr lang="de-DE" sz="4800" b="1" dirty="0">
                <a:latin typeface="Lucida Console" panose="020B0609040504020204" pitchFamily="49" charset="0"/>
              </a:rPr>
              <a:t>Wie kann ich mich </a:t>
            </a:r>
            <a:br>
              <a:rPr lang="de-DE" sz="4800" b="1" dirty="0">
                <a:latin typeface="Lucida Console" panose="020B0609040504020204" pitchFamily="49" charset="0"/>
              </a:rPr>
            </a:br>
            <a:r>
              <a:rPr lang="de-DE" sz="4800" b="1" dirty="0">
                <a:latin typeface="Lucida Console" panose="020B0609040504020204" pitchFamily="49" charset="0"/>
              </a:rPr>
              <a:t>davor schützen?</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Tree>
    <p:extLst>
      <p:ext uri="{BB962C8B-B14F-4D97-AF65-F5344CB8AC3E}">
        <p14:creationId xmlns:p14="http://schemas.microsoft.com/office/powerpoint/2010/main" val="37279440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562279" y="1293128"/>
            <a:ext cx="11055188" cy="2387600"/>
          </a:xfrm>
        </p:spPr>
        <p:txBody>
          <a:bodyPr>
            <a:normAutofit/>
          </a:bodyPr>
          <a:lstStyle/>
          <a:p>
            <a:r>
              <a:rPr lang="de-DE" sz="4000" b="1" dirty="0">
                <a:latin typeface="Lucida Console" panose="020B0609040504020204" pitchFamily="49" charset="0"/>
              </a:rPr>
              <a:t>Augen auf beim Internetkauf!</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Tree>
    <p:extLst>
      <p:ext uri="{BB962C8B-B14F-4D97-AF65-F5344CB8AC3E}">
        <p14:creationId xmlns:p14="http://schemas.microsoft.com/office/powerpoint/2010/main" val="233100976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479408" y="-942205"/>
            <a:ext cx="11055188" cy="2387600"/>
          </a:xfrm>
        </p:spPr>
        <p:txBody>
          <a:bodyPr>
            <a:normAutofit/>
          </a:bodyPr>
          <a:lstStyle/>
          <a:p>
            <a:r>
              <a:rPr lang="de-DE" sz="4000" b="1" dirty="0">
                <a:latin typeface="Lucida Console" panose="020B0609040504020204" pitchFamily="49" charset="0"/>
              </a:rPr>
              <a:t>Möglichkeiten um vorzubeugen:</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Untertitel 2"/>
          <p:cNvSpPr>
            <a:spLocks noGrp="1"/>
          </p:cNvSpPr>
          <p:nvPr>
            <p:ph type="subTitle" idx="1"/>
          </p:nvPr>
        </p:nvSpPr>
        <p:spPr>
          <a:xfrm>
            <a:off x="1544640" y="1562292"/>
            <a:ext cx="9144000" cy="4191048"/>
          </a:xfrm>
        </p:spPr>
        <p:txBody>
          <a:bodyPr>
            <a:normAutofit/>
          </a:bodyPr>
          <a:lstStyle/>
          <a:p>
            <a:pPr marL="457200" indent="-457200" algn="l">
              <a:buFont typeface="Arial" panose="020B0604020202020204" pitchFamily="34" charset="0"/>
              <a:buChar char="•"/>
            </a:pPr>
            <a:r>
              <a:rPr lang="de-DE" sz="3200" i="1" dirty="0" err="1"/>
              <a:t>Watchlist</a:t>
            </a:r>
            <a:r>
              <a:rPr lang="de-DE" sz="3200" i="1" dirty="0"/>
              <a:t> Internet </a:t>
            </a:r>
            <a:r>
              <a:rPr lang="de-DE" sz="3200" dirty="0"/>
              <a:t>prüfen</a:t>
            </a:r>
            <a:br>
              <a:rPr lang="de-DE" sz="3200" i="1" dirty="0"/>
            </a:br>
            <a:r>
              <a:rPr lang="de-DE" dirty="0"/>
              <a:t>https://www.watchlist-internet.at/liste-betruegerischer-shops/</a:t>
            </a:r>
            <a:endParaRPr lang="de-DE" sz="1800" dirty="0"/>
          </a:p>
          <a:p>
            <a:pPr marL="457200" indent="-457200" algn="l">
              <a:buFont typeface="Arial" panose="020B0604020202020204" pitchFamily="34" charset="0"/>
              <a:buChar char="•"/>
            </a:pPr>
            <a:endParaRPr lang="de-DE" sz="3200" dirty="0"/>
          </a:p>
        </p:txBody>
      </p:sp>
      <p:pic>
        <p:nvPicPr>
          <p:cNvPr id="3" name="Grafik 2"/>
          <p:cNvPicPr>
            <a:picLocks noChangeAspect="1"/>
          </p:cNvPicPr>
          <p:nvPr/>
        </p:nvPicPr>
        <p:blipFill>
          <a:blip r:embed="rId3"/>
          <a:stretch>
            <a:fillRect/>
          </a:stretch>
        </p:blipFill>
        <p:spPr>
          <a:xfrm>
            <a:off x="2112809" y="2616369"/>
            <a:ext cx="7692867" cy="3601909"/>
          </a:xfrm>
          <a:prstGeom prst="rect">
            <a:avLst/>
          </a:prstGeom>
        </p:spPr>
      </p:pic>
    </p:spTree>
    <p:extLst>
      <p:ext uri="{BB962C8B-B14F-4D97-AF65-F5344CB8AC3E}">
        <p14:creationId xmlns:p14="http://schemas.microsoft.com/office/powerpoint/2010/main" val="321136671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1" dur="500"/>
                                        <p:tgtEl>
                                          <p:spTgt spid="15">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289805" y="-938481"/>
            <a:ext cx="11055188" cy="2387600"/>
          </a:xfrm>
        </p:spPr>
        <p:txBody>
          <a:bodyPr>
            <a:normAutofit/>
          </a:bodyPr>
          <a:lstStyle/>
          <a:p>
            <a:r>
              <a:rPr lang="de-DE" sz="4000" b="1" dirty="0">
                <a:latin typeface="Lucida Console" panose="020B0609040504020204" pitchFamily="49" charset="0"/>
              </a:rPr>
              <a:t>…oder bei der Verbraucherzentrale</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Untertitel 2"/>
          <p:cNvSpPr>
            <a:spLocks noGrp="1"/>
          </p:cNvSpPr>
          <p:nvPr>
            <p:ph type="subTitle" idx="1"/>
          </p:nvPr>
        </p:nvSpPr>
        <p:spPr>
          <a:xfrm>
            <a:off x="1544640" y="1562292"/>
            <a:ext cx="9144000" cy="4191048"/>
          </a:xfrm>
        </p:spPr>
        <p:txBody>
          <a:bodyPr>
            <a:normAutofit/>
          </a:bodyPr>
          <a:lstStyle/>
          <a:p>
            <a:pPr marL="457200" indent="-457200" algn="l">
              <a:buFont typeface="Arial" panose="020B0604020202020204" pitchFamily="34" charset="0"/>
              <a:buChar char="•"/>
            </a:pPr>
            <a:r>
              <a:rPr lang="de-DE" sz="3200" i="1" dirty="0"/>
              <a:t>Verbraucherzentrale:</a:t>
            </a:r>
            <a:br>
              <a:rPr lang="de-DE" sz="3200" i="1" dirty="0"/>
            </a:br>
            <a:r>
              <a:rPr lang="de-DE" dirty="0"/>
              <a:t>https://www.verbraucherzentrale.de/fakeshopfinder-71560</a:t>
            </a:r>
            <a:endParaRPr lang="de-DE" sz="3200" dirty="0"/>
          </a:p>
        </p:txBody>
      </p:sp>
      <p:pic>
        <p:nvPicPr>
          <p:cNvPr id="6" name="Grafik 5">
            <a:extLst>
              <a:ext uri="{FF2B5EF4-FFF2-40B4-BE49-F238E27FC236}">
                <a16:creationId xmlns:a16="http://schemas.microsoft.com/office/drawing/2014/main" id="{24ED4EA6-ACF4-E34D-3BC7-EF9D6D9A317B}"/>
              </a:ext>
            </a:extLst>
          </p:cNvPr>
          <p:cNvPicPr>
            <a:picLocks noChangeAspect="1"/>
          </p:cNvPicPr>
          <p:nvPr/>
        </p:nvPicPr>
        <p:blipFill>
          <a:blip r:embed="rId3"/>
          <a:stretch>
            <a:fillRect/>
          </a:stretch>
        </p:blipFill>
        <p:spPr>
          <a:xfrm>
            <a:off x="1857375" y="2477824"/>
            <a:ext cx="8208566" cy="3775040"/>
          </a:xfrm>
          <a:prstGeom prst="rect">
            <a:avLst/>
          </a:prstGeom>
        </p:spPr>
      </p:pic>
    </p:spTree>
    <p:extLst>
      <p:ext uri="{BB962C8B-B14F-4D97-AF65-F5344CB8AC3E}">
        <p14:creationId xmlns:p14="http://schemas.microsoft.com/office/powerpoint/2010/main" val="151740350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1" dur="500"/>
                                        <p:tgtEl>
                                          <p:spTgt spid="1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289805" y="-938481"/>
            <a:ext cx="11055188" cy="2387600"/>
          </a:xfrm>
        </p:spPr>
        <p:txBody>
          <a:bodyPr>
            <a:normAutofit/>
          </a:bodyPr>
          <a:lstStyle/>
          <a:p>
            <a:r>
              <a:rPr lang="de-DE" sz="4000" b="1" dirty="0">
                <a:latin typeface="Lucida Console" panose="020B0609040504020204" pitchFamily="49" charset="0"/>
              </a:rPr>
              <a:t>…oder bei </a:t>
            </a:r>
            <a:r>
              <a:rPr lang="de-DE" sz="4000" b="1" dirty="0" err="1">
                <a:latin typeface="Lucida Console" panose="020B0609040504020204" pitchFamily="49" charset="0"/>
              </a:rPr>
              <a:t>Trusted</a:t>
            </a:r>
            <a:r>
              <a:rPr lang="de-DE" sz="4000" b="1" dirty="0">
                <a:latin typeface="Lucida Console" panose="020B0609040504020204" pitchFamily="49" charset="0"/>
              </a:rPr>
              <a:t> Shops</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Untertitel 2"/>
          <p:cNvSpPr>
            <a:spLocks noGrp="1"/>
          </p:cNvSpPr>
          <p:nvPr>
            <p:ph type="subTitle" idx="1"/>
          </p:nvPr>
        </p:nvSpPr>
        <p:spPr>
          <a:xfrm>
            <a:off x="1544640" y="1562292"/>
            <a:ext cx="9144000" cy="4191048"/>
          </a:xfrm>
        </p:spPr>
        <p:txBody>
          <a:bodyPr>
            <a:normAutofit/>
          </a:bodyPr>
          <a:lstStyle/>
          <a:p>
            <a:pPr marL="457200" indent="-457200" algn="l">
              <a:buFont typeface="Arial" panose="020B0604020202020204" pitchFamily="34" charset="0"/>
              <a:buChar char="•"/>
            </a:pPr>
            <a:r>
              <a:rPr lang="de-DE" sz="3200" i="1" dirty="0" err="1"/>
              <a:t>Trusted</a:t>
            </a:r>
            <a:r>
              <a:rPr lang="de-DE" sz="3200" i="1" dirty="0"/>
              <a:t> Shops:</a:t>
            </a:r>
            <a:br>
              <a:rPr lang="de-DE" sz="3200" i="1" dirty="0"/>
            </a:br>
            <a:r>
              <a:rPr lang="de-DE" dirty="0"/>
              <a:t>https://www.trustedshops.de/fake-shops/</a:t>
            </a:r>
            <a:endParaRPr lang="de-DE" sz="3200" dirty="0"/>
          </a:p>
        </p:txBody>
      </p:sp>
      <p:pic>
        <p:nvPicPr>
          <p:cNvPr id="5" name="Grafik 4">
            <a:extLst>
              <a:ext uri="{FF2B5EF4-FFF2-40B4-BE49-F238E27FC236}">
                <a16:creationId xmlns:a16="http://schemas.microsoft.com/office/drawing/2014/main" id="{095214E9-C599-3175-C6B2-25A9F463F090}"/>
              </a:ext>
            </a:extLst>
          </p:cNvPr>
          <p:cNvPicPr>
            <a:picLocks noChangeAspect="1"/>
          </p:cNvPicPr>
          <p:nvPr/>
        </p:nvPicPr>
        <p:blipFill>
          <a:blip r:embed="rId3"/>
          <a:stretch>
            <a:fillRect/>
          </a:stretch>
        </p:blipFill>
        <p:spPr>
          <a:xfrm>
            <a:off x="1533991" y="2443254"/>
            <a:ext cx="8924925" cy="4036024"/>
          </a:xfrm>
          <a:prstGeom prst="rect">
            <a:avLst/>
          </a:prstGeom>
        </p:spPr>
      </p:pic>
    </p:spTree>
    <p:extLst>
      <p:ext uri="{BB962C8B-B14F-4D97-AF65-F5344CB8AC3E}">
        <p14:creationId xmlns:p14="http://schemas.microsoft.com/office/powerpoint/2010/main" val="33858187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1" dur="500"/>
                                        <p:tgtEl>
                                          <p:spTgt spid="1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479408" y="-942205"/>
            <a:ext cx="11055188" cy="2387600"/>
          </a:xfrm>
        </p:spPr>
        <p:txBody>
          <a:bodyPr>
            <a:normAutofit/>
          </a:bodyPr>
          <a:lstStyle/>
          <a:p>
            <a:r>
              <a:rPr lang="de-DE" sz="4000" b="1" dirty="0">
                <a:latin typeface="Lucida Console" panose="020B0609040504020204" pitchFamily="49" charset="0"/>
              </a:rPr>
              <a:t>Möglichkeiten um vorzubeugen:</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Untertitel 2"/>
          <p:cNvSpPr>
            <a:spLocks noGrp="1"/>
          </p:cNvSpPr>
          <p:nvPr>
            <p:ph type="subTitle" idx="1"/>
          </p:nvPr>
        </p:nvSpPr>
        <p:spPr>
          <a:xfrm>
            <a:off x="1544640" y="1562292"/>
            <a:ext cx="9144000" cy="4191048"/>
          </a:xfrm>
        </p:spPr>
        <p:txBody>
          <a:bodyPr>
            <a:normAutofit/>
          </a:bodyPr>
          <a:lstStyle/>
          <a:p>
            <a:pPr marL="457200" indent="-457200" algn="l">
              <a:buFont typeface="Arial" panose="020B0604020202020204" pitchFamily="34" charset="0"/>
              <a:buChar char="•"/>
            </a:pPr>
            <a:r>
              <a:rPr lang="de-DE" sz="3200" i="1" dirty="0" err="1"/>
              <a:t>Watchlist</a:t>
            </a:r>
            <a:r>
              <a:rPr lang="de-DE" sz="3200" i="1" dirty="0"/>
              <a:t> Internet</a:t>
            </a:r>
            <a:r>
              <a:rPr lang="de-DE" sz="3200" dirty="0"/>
              <a:t>: </a:t>
            </a:r>
            <a:r>
              <a:rPr lang="de-DE" sz="3200" dirty="0" err="1"/>
              <a:t>Fakeshop-Detector</a:t>
            </a:r>
            <a:r>
              <a:rPr lang="de-DE" sz="3200" dirty="0"/>
              <a:t> (Beta)</a:t>
            </a:r>
          </a:p>
          <a:p>
            <a:pPr marL="914400" lvl="1" indent="-457200" algn="l">
              <a:buFont typeface="Arial" panose="020B0604020202020204" pitchFamily="34" charset="0"/>
              <a:buChar char="•"/>
            </a:pPr>
            <a:r>
              <a:rPr lang="de-DE" sz="2800" dirty="0"/>
              <a:t>Browsererweiterung und auf der Website nutzbar</a:t>
            </a:r>
          </a:p>
          <a:p>
            <a:pPr marL="914400" lvl="1" indent="-457200" algn="l">
              <a:buFont typeface="Arial" panose="020B0604020202020204" pitchFamily="34" charset="0"/>
              <a:buChar char="•"/>
            </a:pPr>
            <a:r>
              <a:rPr lang="de-DE" sz="2800" dirty="0"/>
              <a:t>kostenlos unter https://www.fakeshop.at/</a:t>
            </a: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0476" y="3642238"/>
            <a:ext cx="5618793" cy="2074631"/>
          </a:xfrm>
          <a:prstGeom prst="rect">
            <a:avLst/>
          </a:prstGeom>
        </p:spPr>
      </p:pic>
    </p:spTree>
    <p:extLst>
      <p:ext uri="{BB962C8B-B14F-4D97-AF65-F5344CB8AC3E}">
        <p14:creationId xmlns:p14="http://schemas.microsoft.com/office/powerpoint/2010/main" val="44067311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1" dur="500"/>
                                        <p:tgtEl>
                                          <p:spTgt spid="15">
                                            <p:txEl>
                                              <p:pRg st="0" end="0"/>
                                            </p:txEl>
                                          </p:spTgt>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15">
                                            <p:txEl>
                                              <p:pRg st="1" end="1"/>
                                            </p:txEl>
                                          </p:spTgt>
                                        </p:tgtEl>
                                        <p:attrNameLst>
                                          <p:attrName>style.visibility</p:attrName>
                                        </p:attrNameLst>
                                      </p:cBhvr>
                                      <p:to>
                                        <p:strVal val="visible"/>
                                      </p:to>
                                    </p:set>
                                    <p:animEffect transition="in" filter="randombar(horizontal)">
                                      <p:cBhvr>
                                        <p:cTn id="14" dur="500"/>
                                        <p:tgtEl>
                                          <p:spTgt spid="15">
                                            <p:txEl>
                                              <p:pRg st="1" end="1"/>
                                            </p:txEl>
                                          </p:spTgt>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randombar(horizontal)">
                                      <p:cBhvr>
                                        <p:cTn id="17" dur="500"/>
                                        <p:tgtEl>
                                          <p:spTgt spid="15">
                                            <p:txEl>
                                              <p:pRg st="2" end="2"/>
                                            </p:txEl>
                                          </p:spTgt>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2332717" y="-1051762"/>
            <a:ext cx="11055188" cy="2387600"/>
          </a:xfrm>
        </p:spPr>
        <p:txBody>
          <a:bodyPr>
            <a:normAutofit/>
          </a:bodyPr>
          <a:lstStyle/>
          <a:p>
            <a:r>
              <a:rPr lang="de-DE" sz="4000" b="1" dirty="0">
                <a:latin typeface="Lucida Console" panose="020B0609040504020204" pitchFamily="49" charset="0"/>
              </a:rPr>
              <a:t>Funktionsweise</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8495" y="619270"/>
            <a:ext cx="2155379" cy="795832"/>
          </a:xfrm>
          <a:prstGeom prst="rect">
            <a:avLst/>
          </a:prstGeom>
        </p:spPr>
      </p:pic>
      <p:pic>
        <p:nvPicPr>
          <p:cNvPr id="16" name="Grafik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7039" y="1913254"/>
            <a:ext cx="1596230" cy="1596230"/>
          </a:xfrm>
          <a:prstGeom prst="rect">
            <a:avLst/>
          </a:prstGeom>
        </p:spPr>
      </p:pic>
      <p:pic>
        <p:nvPicPr>
          <p:cNvPr id="6" name="Grafi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59372" y="1852452"/>
            <a:ext cx="1717833" cy="1717833"/>
          </a:xfrm>
          <a:prstGeom prst="rect">
            <a:avLst/>
          </a:prstGeom>
        </p:spPr>
      </p:pic>
      <p:pic>
        <p:nvPicPr>
          <p:cNvPr id="17" name="Grafik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9674" y="4145057"/>
            <a:ext cx="1596230" cy="1596230"/>
          </a:xfrm>
          <a:prstGeom prst="rect">
            <a:avLst/>
          </a:prstGeom>
        </p:spPr>
      </p:pic>
      <p:pic>
        <p:nvPicPr>
          <p:cNvPr id="18" name="Grafik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3874" y="4190800"/>
            <a:ext cx="1596230" cy="1596230"/>
          </a:xfrm>
          <a:prstGeom prst="rect">
            <a:avLst/>
          </a:prstGeom>
        </p:spPr>
      </p:pic>
      <p:pic>
        <p:nvPicPr>
          <p:cNvPr id="19" name="Grafik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91302" y="3885793"/>
            <a:ext cx="673454" cy="673454"/>
          </a:xfrm>
          <a:prstGeom prst="rect">
            <a:avLst/>
          </a:prstGeom>
        </p:spPr>
      </p:pic>
      <p:pic>
        <p:nvPicPr>
          <p:cNvPr id="20" name="Grafik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33742" y="3970908"/>
            <a:ext cx="633424" cy="633424"/>
          </a:xfrm>
          <a:prstGeom prst="rect">
            <a:avLst/>
          </a:prstGeom>
        </p:spPr>
      </p:pic>
      <p:sp>
        <p:nvSpPr>
          <p:cNvPr id="7" name="Pfeil nach links, rechts und oben 6"/>
          <p:cNvSpPr/>
          <p:nvPr/>
        </p:nvSpPr>
        <p:spPr>
          <a:xfrm>
            <a:off x="4460930" y="3739905"/>
            <a:ext cx="2914716" cy="1654191"/>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Pfeil nach rechts 20"/>
          <p:cNvSpPr/>
          <p:nvPr/>
        </p:nvSpPr>
        <p:spPr>
          <a:xfrm>
            <a:off x="3262432" y="2472096"/>
            <a:ext cx="1631216" cy="4457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Pfeil nach rechts 21"/>
          <p:cNvSpPr/>
          <p:nvPr/>
        </p:nvSpPr>
        <p:spPr>
          <a:xfrm>
            <a:off x="7000097" y="2472096"/>
            <a:ext cx="1631216" cy="4457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feld 22"/>
          <p:cNvSpPr txBox="1"/>
          <p:nvPr/>
        </p:nvSpPr>
        <p:spPr>
          <a:xfrm>
            <a:off x="6830849" y="2156529"/>
            <a:ext cx="1969712" cy="369332"/>
          </a:xfrm>
          <a:prstGeom prst="rect">
            <a:avLst/>
          </a:prstGeom>
          <a:noFill/>
        </p:spPr>
        <p:txBody>
          <a:bodyPr wrap="square" rtlCol="0">
            <a:spAutoFit/>
          </a:bodyPr>
          <a:lstStyle/>
          <a:p>
            <a:r>
              <a:rPr lang="de-DE" dirty="0"/>
              <a:t>wenn unbekannt</a:t>
            </a:r>
          </a:p>
        </p:txBody>
      </p:sp>
      <p:pic>
        <p:nvPicPr>
          <p:cNvPr id="24" name="Grafik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55596" y="1799776"/>
            <a:ext cx="1790352" cy="1790352"/>
          </a:xfrm>
          <a:prstGeom prst="rect">
            <a:avLst/>
          </a:prstGeom>
        </p:spPr>
      </p:pic>
    </p:spTree>
    <p:extLst>
      <p:ext uri="{BB962C8B-B14F-4D97-AF65-F5344CB8AC3E}">
        <p14:creationId xmlns:p14="http://schemas.microsoft.com/office/powerpoint/2010/main" val="176270350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par>
                          <p:cTn id="38" fill="hold">
                            <p:stCondLst>
                              <p:cond delay="1500"/>
                            </p:stCondLst>
                            <p:childTnLst>
                              <p:par>
                                <p:cTn id="39" presetID="10" presetClass="entr" presetSubtype="0" fill="hold"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childTnLst>
                          </p:cTn>
                        </p:par>
                        <p:par>
                          <p:cTn id="42" fill="hold">
                            <p:stCondLst>
                              <p:cond delay="2000"/>
                            </p:stCondLst>
                            <p:childTnLst>
                              <p:par>
                                <p:cTn id="43" presetID="10" presetClass="entr" presetSubtype="0" fill="hold"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childTnLst>
                          </p:cTn>
                        </p:par>
                        <p:par>
                          <p:cTn id="51" fill="hold">
                            <p:stCondLst>
                              <p:cond delay="500"/>
                            </p:stCondLst>
                            <p:childTnLst>
                              <p:par>
                                <p:cTn id="52" presetID="10" presetClass="entr" presetSubtype="0" fill="hold" grpId="0" nodeType="after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childTnLst>
                          </p:cTn>
                        </p:par>
                        <p:par>
                          <p:cTn id="55" fill="hold">
                            <p:stCondLst>
                              <p:cond delay="1000"/>
                            </p:stCondLst>
                            <p:childTnLst>
                              <p:par>
                                <p:cTn id="56" presetID="10" presetClass="entr" presetSubtype="0" fill="hold" nodeType="after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21" grpId="0" animBg="1"/>
      <p:bldP spid="22" grpId="0" animBg="1"/>
      <p:bldP spid="2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577595" y="1743435"/>
            <a:ext cx="11055188" cy="2387600"/>
          </a:xfrm>
        </p:spPr>
        <p:txBody>
          <a:bodyPr>
            <a:normAutofit/>
          </a:bodyPr>
          <a:lstStyle/>
          <a:p>
            <a:r>
              <a:rPr lang="de-DE" sz="4000" b="1" dirty="0">
                <a:latin typeface="Lucida Console" panose="020B0609040504020204" pitchFamily="49" charset="0"/>
              </a:rPr>
              <a:t>Ist es notwendig bzw. wichtig Schüler darüber zu informieren?</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Tree>
    <p:extLst>
      <p:ext uri="{BB962C8B-B14F-4D97-AF65-F5344CB8AC3E}">
        <p14:creationId xmlns:p14="http://schemas.microsoft.com/office/powerpoint/2010/main" val="362347812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562279" y="3112445"/>
            <a:ext cx="11055188" cy="2387600"/>
          </a:xfrm>
        </p:spPr>
        <p:txBody>
          <a:bodyPr>
            <a:normAutofit fontScale="90000"/>
          </a:bodyPr>
          <a:lstStyle/>
          <a:p>
            <a:r>
              <a:rPr lang="de-DE" sz="4000" b="1" dirty="0">
                <a:latin typeface="Lucida Console" panose="020B0609040504020204" pitchFamily="49" charset="0"/>
              </a:rPr>
              <a:t>1. Wie viel Zeit sollte man</a:t>
            </a:r>
            <a:br>
              <a:rPr lang="de-DE" sz="4000" b="1" dirty="0">
                <a:latin typeface="Lucida Console" panose="020B0609040504020204" pitchFamily="49" charset="0"/>
              </a:rPr>
            </a:br>
            <a:r>
              <a:rPr lang="de-DE" sz="4000" b="1" dirty="0">
                <a:latin typeface="Lucida Console" panose="020B0609040504020204" pitchFamily="49" charset="0"/>
              </a:rPr>
              <a:t>investieren?</a:t>
            </a:r>
            <a:br>
              <a:rPr lang="de-DE" sz="4000" b="1" dirty="0">
                <a:latin typeface="Lucida Console" panose="020B0609040504020204" pitchFamily="49" charset="0"/>
              </a:rPr>
            </a:br>
            <a:br>
              <a:rPr lang="de-DE" sz="4000" b="1" dirty="0">
                <a:latin typeface="Lucida Console" panose="020B0609040504020204" pitchFamily="49" charset="0"/>
              </a:rPr>
            </a:br>
            <a:r>
              <a:rPr lang="de-DE" sz="4000" b="1" dirty="0">
                <a:latin typeface="Lucida Console" panose="020B0609040504020204" pitchFamily="49" charset="0"/>
              </a:rPr>
              <a:t>2. In welchem Alter sollte</a:t>
            </a:r>
            <a:br>
              <a:rPr lang="de-DE" sz="4000" b="1" dirty="0">
                <a:latin typeface="Lucida Console" panose="020B0609040504020204" pitchFamily="49" charset="0"/>
              </a:rPr>
            </a:br>
            <a:r>
              <a:rPr lang="de-DE" sz="4000" b="1" dirty="0">
                <a:latin typeface="Lucida Console" panose="020B0609040504020204" pitchFamily="49" charset="0"/>
              </a:rPr>
              <a:t>darüber informiert werden?</a:t>
            </a:r>
            <a:br>
              <a:rPr lang="de-DE" sz="4000" b="1" dirty="0">
                <a:latin typeface="Lucida Console" panose="020B0609040504020204" pitchFamily="49" charset="0"/>
              </a:rPr>
            </a:br>
            <a:br>
              <a:rPr lang="de-DE" sz="4000" b="1" dirty="0">
                <a:latin typeface="Lucida Console" panose="020B0609040504020204" pitchFamily="49" charset="0"/>
              </a:rPr>
            </a:br>
            <a:r>
              <a:rPr lang="de-DE" sz="4000" b="1" dirty="0">
                <a:latin typeface="Lucida Console" panose="020B0609040504020204" pitchFamily="49" charset="0"/>
              </a:rPr>
              <a:t>3. Wie könnte man den Unterricht </a:t>
            </a:r>
            <a:br>
              <a:rPr lang="de-DE" sz="4000" b="1" dirty="0">
                <a:latin typeface="Lucida Console" panose="020B0609040504020204" pitchFamily="49" charset="0"/>
              </a:rPr>
            </a:br>
            <a:r>
              <a:rPr lang="de-DE" sz="4000" b="1" dirty="0">
                <a:latin typeface="Lucida Console" panose="020B0609040504020204" pitchFamily="49" charset="0"/>
              </a:rPr>
              <a:t>mit diesem Thema gestalten?</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Tree>
    <p:extLst>
      <p:ext uri="{BB962C8B-B14F-4D97-AF65-F5344CB8AC3E}">
        <p14:creationId xmlns:p14="http://schemas.microsoft.com/office/powerpoint/2010/main" val="40569674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3" name="Grafik 2"/>
          <p:cNvPicPr>
            <a:picLocks noChangeAspect="1"/>
          </p:cNvPicPr>
          <p:nvPr/>
        </p:nvPicPr>
        <p:blipFill>
          <a:blip r:embed="rId2"/>
          <a:stretch>
            <a:fillRect/>
          </a:stretch>
        </p:blipFill>
        <p:spPr>
          <a:xfrm>
            <a:off x="734292" y="725832"/>
            <a:ext cx="5119147" cy="5527032"/>
          </a:xfrm>
          <a:prstGeom prst="rect">
            <a:avLst/>
          </a:prstGeom>
        </p:spPr>
      </p:pic>
      <p:pic>
        <p:nvPicPr>
          <p:cNvPr id="6" name="Grafik 5"/>
          <p:cNvPicPr>
            <a:picLocks noChangeAspect="1"/>
          </p:cNvPicPr>
          <p:nvPr/>
        </p:nvPicPr>
        <p:blipFill>
          <a:blip r:embed="rId3"/>
          <a:stretch>
            <a:fillRect/>
          </a:stretch>
        </p:blipFill>
        <p:spPr>
          <a:xfrm>
            <a:off x="5930676" y="725832"/>
            <a:ext cx="5527032" cy="5527032"/>
          </a:xfrm>
          <a:prstGeom prst="rect">
            <a:avLst/>
          </a:prstGeom>
        </p:spPr>
      </p:pic>
      <p:sp>
        <p:nvSpPr>
          <p:cNvPr id="2" name="Rahmen 1">
            <a:extLst>
              <a:ext uri="{FF2B5EF4-FFF2-40B4-BE49-F238E27FC236}">
                <a16:creationId xmlns:a16="http://schemas.microsoft.com/office/drawing/2014/main" id="{67BDAD4F-D4E7-C18C-F8C6-E10F2DA296DC}"/>
              </a:ext>
            </a:extLst>
          </p:cNvPr>
          <p:cNvSpPr/>
          <p:nvPr/>
        </p:nvSpPr>
        <p:spPr>
          <a:xfrm>
            <a:off x="1514475" y="3043239"/>
            <a:ext cx="2028826" cy="276226"/>
          </a:xfrm>
          <a:prstGeom prst="fram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chemeClr val="tx1"/>
              </a:solidFill>
            </a:endParaRPr>
          </a:p>
        </p:txBody>
      </p:sp>
      <p:sp>
        <p:nvSpPr>
          <p:cNvPr id="5" name="Rahmen 4">
            <a:extLst>
              <a:ext uri="{FF2B5EF4-FFF2-40B4-BE49-F238E27FC236}">
                <a16:creationId xmlns:a16="http://schemas.microsoft.com/office/drawing/2014/main" id="{BB5EB37B-CC85-9B58-B501-1A7710BE351A}"/>
              </a:ext>
            </a:extLst>
          </p:cNvPr>
          <p:cNvSpPr/>
          <p:nvPr/>
        </p:nvSpPr>
        <p:spPr>
          <a:xfrm>
            <a:off x="1514475" y="3686903"/>
            <a:ext cx="2028826" cy="276226"/>
          </a:xfrm>
          <a:prstGeom prst="fram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chemeClr val="tx1"/>
              </a:solidFill>
            </a:endParaRPr>
          </a:p>
        </p:txBody>
      </p:sp>
      <p:sp>
        <p:nvSpPr>
          <p:cNvPr id="7" name="Rahmen 6">
            <a:extLst>
              <a:ext uri="{FF2B5EF4-FFF2-40B4-BE49-F238E27FC236}">
                <a16:creationId xmlns:a16="http://schemas.microsoft.com/office/drawing/2014/main" id="{EB573D66-F0F0-4778-4299-5A8092EAB6B6}"/>
              </a:ext>
            </a:extLst>
          </p:cNvPr>
          <p:cNvSpPr/>
          <p:nvPr/>
        </p:nvSpPr>
        <p:spPr>
          <a:xfrm>
            <a:off x="1533991" y="4562657"/>
            <a:ext cx="2028826" cy="276226"/>
          </a:xfrm>
          <a:prstGeom prst="fram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chemeClr val="tx1"/>
              </a:solidFill>
            </a:endParaRPr>
          </a:p>
        </p:txBody>
      </p:sp>
      <p:sp>
        <p:nvSpPr>
          <p:cNvPr id="15" name="Rahmen 14">
            <a:extLst>
              <a:ext uri="{FF2B5EF4-FFF2-40B4-BE49-F238E27FC236}">
                <a16:creationId xmlns:a16="http://schemas.microsoft.com/office/drawing/2014/main" id="{57A54628-5C5E-1CB9-58DC-7176AB98B3EA}"/>
              </a:ext>
            </a:extLst>
          </p:cNvPr>
          <p:cNvSpPr/>
          <p:nvPr/>
        </p:nvSpPr>
        <p:spPr>
          <a:xfrm>
            <a:off x="1514475" y="5222655"/>
            <a:ext cx="2224088" cy="276226"/>
          </a:xfrm>
          <a:prstGeom prst="fram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chemeClr val="tx1"/>
              </a:solidFill>
            </a:endParaRPr>
          </a:p>
        </p:txBody>
      </p:sp>
      <p:sp>
        <p:nvSpPr>
          <p:cNvPr id="16" name="Rahmen 15">
            <a:extLst>
              <a:ext uri="{FF2B5EF4-FFF2-40B4-BE49-F238E27FC236}">
                <a16:creationId xmlns:a16="http://schemas.microsoft.com/office/drawing/2014/main" id="{66EA9BD3-6E76-06B7-477C-D1BEF870B210}"/>
              </a:ext>
            </a:extLst>
          </p:cNvPr>
          <p:cNvSpPr/>
          <p:nvPr/>
        </p:nvSpPr>
        <p:spPr>
          <a:xfrm>
            <a:off x="1514475" y="5892178"/>
            <a:ext cx="2028826" cy="276226"/>
          </a:xfrm>
          <a:prstGeom prst="fram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chemeClr val="tx1"/>
              </a:solidFill>
            </a:endParaRPr>
          </a:p>
        </p:txBody>
      </p:sp>
    </p:spTree>
    <p:extLst>
      <p:ext uri="{BB962C8B-B14F-4D97-AF65-F5344CB8AC3E}">
        <p14:creationId xmlns:p14="http://schemas.microsoft.com/office/powerpoint/2010/main" val="341693118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06698" y="901993"/>
            <a:ext cx="11055188" cy="2387600"/>
          </a:xfrm>
        </p:spPr>
        <p:txBody>
          <a:bodyPr>
            <a:normAutofit/>
          </a:bodyPr>
          <a:lstStyle/>
          <a:p>
            <a:r>
              <a:rPr lang="de-DE" sz="4800" b="1" dirty="0">
                <a:latin typeface="Lucida Console" panose="020B0609040504020204" pitchFamily="49" charset="0"/>
              </a:rPr>
              <a:t>Ein Beispiel…</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sz="3200" b="1" dirty="0">
                <a:latin typeface="Lucida Console" panose="020B0609040504020204" pitchFamily="49" charset="0"/>
              </a:rPr>
              <a:t>Nehmt die Screenshots und </a:t>
            </a:r>
          </a:p>
          <a:p>
            <a:r>
              <a:rPr lang="de-DE" sz="3200" b="1" dirty="0">
                <a:latin typeface="Lucida Console" panose="020B0609040504020204" pitchFamily="49" charset="0"/>
              </a:rPr>
              <a:t>Dokumente unter die Lupe!</a:t>
            </a:r>
          </a:p>
        </p:txBody>
      </p:sp>
    </p:spTree>
    <p:extLst>
      <p:ext uri="{BB962C8B-B14F-4D97-AF65-F5344CB8AC3E}">
        <p14:creationId xmlns:p14="http://schemas.microsoft.com/office/powerpoint/2010/main" val="169909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randombar(horizont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577595" y="1438628"/>
            <a:ext cx="11055188" cy="2387600"/>
          </a:xfrm>
        </p:spPr>
        <p:txBody>
          <a:bodyPr>
            <a:normAutofit/>
          </a:bodyPr>
          <a:lstStyle/>
          <a:p>
            <a:r>
              <a:rPr lang="de-DE" sz="4000" b="1" dirty="0">
                <a:latin typeface="Lucida Console" panose="020B0609040504020204" pitchFamily="49" charset="0"/>
              </a:rPr>
              <a:t>Ideen aus dem Internet</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Tree>
    <p:extLst>
      <p:ext uri="{BB962C8B-B14F-4D97-AF65-F5344CB8AC3E}">
        <p14:creationId xmlns:p14="http://schemas.microsoft.com/office/powerpoint/2010/main" val="4986682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17419" y="-900308"/>
            <a:ext cx="11055188" cy="2387600"/>
          </a:xfrm>
        </p:spPr>
        <p:txBody>
          <a:bodyPr>
            <a:normAutofit/>
          </a:bodyPr>
          <a:lstStyle/>
          <a:p>
            <a:r>
              <a:rPr lang="de-DE" sz="4000" b="1" dirty="0">
                <a:latin typeface="Lucida Console" panose="020B0609040504020204" pitchFamily="49" charset="0"/>
              </a:rPr>
              <a:t>Spannende Idee:</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Untertitel 2"/>
          <p:cNvSpPr>
            <a:spLocks noGrp="1"/>
          </p:cNvSpPr>
          <p:nvPr>
            <p:ph type="subTitle" idx="1"/>
          </p:nvPr>
        </p:nvSpPr>
        <p:spPr>
          <a:xfrm>
            <a:off x="1544640" y="1562292"/>
            <a:ext cx="9144000" cy="4191048"/>
          </a:xfrm>
        </p:spPr>
        <p:txBody>
          <a:bodyPr>
            <a:normAutofit/>
          </a:bodyPr>
          <a:lstStyle/>
          <a:p>
            <a:pPr marL="457200" indent="-457200" algn="l">
              <a:buFont typeface="Arial" panose="020B0604020202020204" pitchFamily="34" charset="0"/>
              <a:buChar char="•"/>
            </a:pPr>
            <a:r>
              <a:rPr lang="de-DE" sz="2800" dirty="0"/>
              <a:t>Quizduell rund ums Internet</a:t>
            </a:r>
          </a:p>
          <a:p>
            <a:pPr marL="914400" lvl="1" indent="-457200" algn="l">
              <a:buFont typeface="Arial" panose="020B0604020202020204" pitchFamily="34" charset="0"/>
              <a:buChar char="•"/>
            </a:pPr>
            <a:r>
              <a:rPr lang="de-DE" sz="2400" dirty="0"/>
              <a:t>https://ovosplay.com/education/ </a:t>
            </a:r>
          </a:p>
          <a:p>
            <a:pPr marL="914400" lvl="1" indent="-457200" algn="l">
              <a:buFont typeface="Arial" panose="020B0604020202020204" pitchFamily="34" charset="0"/>
              <a:buChar char="•"/>
            </a:pPr>
            <a:r>
              <a:rPr lang="de-DE" sz="2400" dirty="0"/>
              <a:t>kostenlos mit Registrierung über Nutzername und Passwort </a:t>
            </a:r>
            <a:br>
              <a:rPr lang="de-DE" sz="2400" dirty="0"/>
            </a:br>
            <a:r>
              <a:rPr lang="de-DE" sz="2400" dirty="0"/>
              <a:t>https://ovosplay.com/cybersecurity-quiz/</a:t>
            </a:r>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42693" y="3525568"/>
            <a:ext cx="3804639" cy="2000153"/>
          </a:xfrm>
          <a:prstGeom prst="rect">
            <a:avLst/>
          </a:prstGeom>
        </p:spPr>
      </p:pic>
      <p:sp>
        <p:nvSpPr>
          <p:cNvPr id="5" name="Textfeld 4"/>
          <p:cNvSpPr txBox="1"/>
          <p:nvPr/>
        </p:nvSpPr>
        <p:spPr>
          <a:xfrm>
            <a:off x="1516549" y="5887016"/>
            <a:ext cx="4435682" cy="307777"/>
          </a:xfrm>
          <a:prstGeom prst="rect">
            <a:avLst/>
          </a:prstGeom>
          <a:noFill/>
        </p:spPr>
        <p:txBody>
          <a:bodyPr wrap="square" rtlCol="0">
            <a:spAutoFit/>
          </a:bodyPr>
          <a:lstStyle/>
          <a:p>
            <a:r>
              <a:rPr lang="de-DE" sz="1400" dirty="0"/>
              <a:t>https://www.youtube.com/watch?v=ceAZQX2XQnQ</a:t>
            </a:r>
          </a:p>
        </p:txBody>
      </p:sp>
    </p:spTree>
    <p:extLst>
      <p:ext uri="{BB962C8B-B14F-4D97-AF65-F5344CB8AC3E}">
        <p14:creationId xmlns:p14="http://schemas.microsoft.com/office/powerpoint/2010/main" val="339909790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1" dur="500"/>
                                        <p:tgtEl>
                                          <p:spTgt spid="15">
                                            <p:txEl>
                                              <p:pRg st="0" end="0"/>
                                            </p:txEl>
                                          </p:spTgt>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15">
                                            <p:txEl>
                                              <p:pRg st="1" end="1"/>
                                            </p:txEl>
                                          </p:spTgt>
                                        </p:tgtEl>
                                        <p:attrNameLst>
                                          <p:attrName>style.visibility</p:attrName>
                                        </p:attrNameLst>
                                      </p:cBhvr>
                                      <p:to>
                                        <p:strVal val="visible"/>
                                      </p:to>
                                    </p:set>
                                    <p:animEffect transition="in" filter="randombar(horizontal)">
                                      <p:cBhvr>
                                        <p:cTn id="14" dur="500"/>
                                        <p:tgtEl>
                                          <p:spTgt spid="15">
                                            <p:txEl>
                                              <p:pRg st="1" end="1"/>
                                            </p:txEl>
                                          </p:spTgt>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randombar(horizontal)">
                                      <p:cBhvr>
                                        <p:cTn id="17" dur="500"/>
                                        <p:tgtEl>
                                          <p:spTgt spid="15">
                                            <p:txEl>
                                              <p:pRg st="2" end="2"/>
                                            </p:txEl>
                                          </p:spTgt>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17419" y="-900308"/>
            <a:ext cx="11055188" cy="2387600"/>
          </a:xfrm>
        </p:spPr>
        <p:txBody>
          <a:bodyPr>
            <a:normAutofit/>
          </a:bodyPr>
          <a:lstStyle/>
          <a:p>
            <a:r>
              <a:rPr lang="de-DE" sz="4000" b="1" dirty="0">
                <a:latin typeface="Lucida Console" panose="020B0609040504020204" pitchFamily="49" charset="0"/>
              </a:rPr>
              <a:t>Verbraucherzentrale </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Untertitel 2"/>
          <p:cNvSpPr>
            <a:spLocks noGrp="1"/>
          </p:cNvSpPr>
          <p:nvPr>
            <p:ph type="subTitle" idx="1"/>
          </p:nvPr>
        </p:nvSpPr>
        <p:spPr>
          <a:xfrm>
            <a:off x="1544640" y="1562292"/>
            <a:ext cx="9144000" cy="4191048"/>
          </a:xfrm>
        </p:spPr>
        <p:txBody>
          <a:bodyPr>
            <a:normAutofit/>
          </a:bodyPr>
          <a:lstStyle/>
          <a:p>
            <a:pPr marL="457200" indent="-457200" algn="l">
              <a:buFont typeface="Arial" panose="020B0604020202020204" pitchFamily="34" charset="0"/>
              <a:buChar char="•"/>
            </a:pPr>
            <a:r>
              <a:rPr lang="de-DE" sz="2800" dirty="0"/>
              <a:t>Die Verbraucherzentrale bietet Aufgaben zu Fakeshops an!</a:t>
            </a:r>
          </a:p>
          <a:p>
            <a:pPr marL="457200" indent="-457200" algn="l">
              <a:buFont typeface="Arial" panose="020B0604020202020204" pitchFamily="34" charset="0"/>
              <a:buChar char="•"/>
            </a:pPr>
            <a:r>
              <a:rPr lang="de-DE" sz="1400" dirty="0">
                <a:hlinkClick r:id="rId2"/>
              </a:rPr>
              <a:t>https://www.verbraucherzentrale.de/verbraucherzentrale/baustein-3-onlineshopping-37076</a:t>
            </a:r>
            <a:endParaRPr lang="de-DE" sz="1400" dirty="0"/>
          </a:p>
        </p:txBody>
      </p:sp>
      <p:pic>
        <p:nvPicPr>
          <p:cNvPr id="7" name="Grafik 6">
            <a:extLst>
              <a:ext uri="{FF2B5EF4-FFF2-40B4-BE49-F238E27FC236}">
                <a16:creationId xmlns:a16="http://schemas.microsoft.com/office/drawing/2014/main" id="{6B437155-C3D0-13CE-538E-0BA3A8230FF5}"/>
              </a:ext>
            </a:extLst>
          </p:cNvPr>
          <p:cNvPicPr>
            <a:picLocks noChangeAspect="1"/>
          </p:cNvPicPr>
          <p:nvPr/>
        </p:nvPicPr>
        <p:blipFill>
          <a:blip r:embed="rId3"/>
          <a:stretch>
            <a:fillRect/>
          </a:stretch>
        </p:blipFill>
        <p:spPr>
          <a:xfrm>
            <a:off x="2976342" y="2332370"/>
            <a:ext cx="6337341" cy="4191048"/>
          </a:xfrm>
          <a:prstGeom prst="rect">
            <a:avLst/>
          </a:prstGeom>
        </p:spPr>
      </p:pic>
    </p:spTree>
    <p:extLst>
      <p:ext uri="{BB962C8B-B14F-4D97-AF65-F5344CB8AC3E}">
        <p14:creationId xmlns:p14="http://schemas.microsoft.com/office/powerpoint/2010/main" val="180849845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1" dur="500"/>
                                        <p:tgtEl>
                                          <p:spTgt spid="1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15">
                                            <p:txEl>
                                              <p:pRg st="1" end="1"/>
                                            </p:txEl>
                                          </p:spTgt>
                                        </p:tgtEl>
                                        <p:attrNameLst>
                                          <p:attrName>style.visibility</p:attrName>
                                        </p:attrNameLst>
                                      </p:cBhvr>
                                      <p:to>
                                        <p:strVal val="visible"/>
                                      </p:to>
                                    </p:set>
                                    <p:animEffect transition="in" filter="randombar(horizontal)">
                                      <p:cBhvr>
                                        <p:cTn id="16" dur="500"/>
                                        <p:tgtEl>
                                          <p:spTgt spid="1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17419" y="-900308"/>
            <a:ext cx="11055188" cy="2387600"/>
          </a:xfrm>
        </p:spPr>
        <p:txBody>
          <a:bodyPr>
            <a:normAutofit/>
          </a:bodyPr>
          <a:lstStyle/>
          <a:p>
            <a:r>
              <a:rPr lang="de-DE" sz="4000" b="1" dirty="0">
                <a:latin typeface="Lucida Console" panose="020B0609040504020204" pitchFamily="49" charset="0"/>
              </a:rPr>
              <a:t>Konsumentenschutz </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Untertitel 2"/>
          <p:cNvSpPr>
            <a:spLocks noGrp="1"/>
          </p:cNvSpPr>
          <p:nvPr>
            <p:ph type="subTitle" idx="1"/>
          </p:nvPr>
        </p:nvSpPr>
        <p:spPr>
          <a:xfrm>
            <a:off x="1544640" y="1562292"/>
            <a:ext cx="9144000" cy="4191048"/>
          </a:xfrm>
        </p:spPr>
        <p:txBody>
          <a:bodyPr>
            <a:normAutofit/>
          </a:bodyPr>
          <a:lstStyle/>
          <a:p>
            <a:pPr marL="457200" indent="-457200" algn="l">
              <a:buFont typeface="Arial" panose="020B0604020202020204" pitchFamily="34" charset="0"/>
              <a:buChar char="•"/>
            </a:pPr>
            <a:r>
              <a:rPr lang="de-DE" sz="2800" dirty="0"/>
              <a:t>Der Konsumentenschutz ebenfalls!</a:t>
            </a:r>
            <a:endParaRPr lang="de-DE" sz="2400" dirty="0"/>
          </a:p>
        </p:txBody>
      </p:sp>
      <p:pic>
        <p:nvPicPr>
          <p:cNvPr id="5" name="Grafik 4">
            <a:extLst>
              <a:ext uri="{FF2B5EF4-FFF2-40B4-BE49-F238E27FC236}">
                <a16:creationId xmlns:a16="http://schemas.microsoft.com/office/drawing/2014/main" id="{768B8559-1063-A62D-4180-D54502E171B3}"/>
              </a:ext>
            </a:extLst>
          </p:cNvPr>
          <p:cNvPicPr>
            <a:picLocks noChangeAspect="1"/>
          </p:cNvPicPr>
          <p:nvPr/>
        </p:nvPicPr>
        <p:blipFill>
          <a:blip r:embed="rId2"/>
          <a:stretch>
            <a:fillRect/>
          </a:stretch>
        </p:blipFill>
        <p:spPr>
          <a:xfrm>
            <a:off x="3141890" y="2084718"/>
            <a:ext cx="5949499" cy="4365272"/>
          </a:xfrm>
          <a:prstGeom prst="rect">
            <a:avLst/>
          </a:prstGeom>
        </p:spPr>
      </p:pic>
    </p:spTree>
    <p:extLst>
      <p:ext uri="{BB962C8B-B14F-4D97-AF65-F5344CB8AC3E}">
        <p14:creationId xmlns:p14="http://schemas.microsoft.com/office/powerpoint/2010/main" val="120753984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1" dur="500"/>
                                        <p:tgtEl>
                                          <p:spTgt spid="1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17419" y="-900308"/>
            <a:ext cx="11055188" cy="2387600"/>
          </a:xfrm>
        </p:spPr>
        <p:txBody>
          <a:bodyPr>
            <a:normAutofit/>
          </a:bodyPr>
          <a:lstStyle/>
          <a:p>
            <a:r>
              <a:rPr lang="de-DE" sz="4000" b="1" dirty="0" err="1">
                <a:latin typeface="Lucida Console" panose="020B0609040504020204" pitchFamily="49" charset="0"/>
              </a:rPr>
              <a:t>Teach</a:t>
            </a:r>
            <a:r>
              <a:rPr lang="de-DE" sz="4000" b="1" dirty="0">
                <a:latin typeface="Lucida Console" panose="020B0609040504020204" pitchFamily="49" charset="0"/>
              </a:rPr>
              <a:t> Economy </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Untertitel 2"/>
          <p:cNvSpPr>
            <a:spLocks noGrp="1"/>
          </p:cNvSpPr>
          <p:nvPr>
            <p:ph type="subTitle" idx="1"/>
          </p:nvPr>
        </p:nvSpPr>
        <p:spPr>
          <a:xfrm>
            <a:off x="1544640" y="1562292"/>
            <a:ext cx="9144000" cy="4191048"/>
          </a:xfrm>
        </p:spPr>
        <p:txBody>
          <a:bodyPr>
            <a:normAutofit/>
          </a:bodyPr>
          <a:lstStyle/>
          <a:p>
            <a:pPr marL="457200" indent="-457200" algn="l">
              <a:buFont typeface="Arial" panose="020B0604020202020204" pitchFamily="34" charset="0"/>
              <a:buChar char="•"/>
            </a:pPr>
            <a:r>
              <a:rPr lang="de-DE" sz="2800" dirty="0"/>
              <a:t>.. und </a:t>
            </a:r>
            <a:r>
              <a:rPr lang="de-DE" sz="2800" dirty="0" err="1"/>
              <a:t>Teach</a:t>
            </a:r>
            <a:r>
              <a:rPr lang="de-DE" sz="2800" dirty="0"/>
              <a:t> Economy auch.</a:t>
            </a:r>
            <a:endParaRPr lang="de-DE" sz="2400" dirty="0"/>
          </a:p>
        </p:txBody>
      </p:sp>
      <p:pic>
        <p:nvPicPr>
          <p:cNvPr id="6" name="Grafik 5">
            <a:extLst>
              <a:ext uri="{FF2B5EF4-FFF2-40B4-BE49-F238E27FC236}">
                <a16:creationId xmlns:a16="http://schemas.microsoft.com/office/drawing/2014/main" id="{BCC89C96-9FA7-7AB3-0D7D-DE41353AC1B8}"/>
              </a:ext>
            </a:extLst>
          </p:cNvPr>
          <p:cNvPicPr>
            <a:picLocks noChangeAspect="1"/>
          </p:cNvPicPr>
          <p:nvPr/>
        </p:nvPicPr>
        <p:blipFill>
          <a:blip r:embed="rId2"/>
          <a:stretch>
            <a:fillRect/>
          </a:stretch>
        </p:blipFill>
        <p:spPr>
          <a:xfrm>
            <a:off x="2685747" y="2027162"/>
            <a:ext cx="6808252" cy="4407557"/>
          </a:xfrm>
          <a:prstGeom prst="rect">
            <a:avLst/>
          </a:prstGeom>
        </p:spPr>
      </p:pic>
    </p:spTree>
    <p:extLst>
      <p:ext uri="{BB962C8B-B14F-4D97-AF65-F5344CB8AC3E}">
        <p14:creationId xmlns:p14="http://schemas.microsoft.com/office/powerpoint/2010/main" val="376132809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1" dur="500"/>
                                        <p:tgtEl>
                                          <p:spTgt spid="1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3053966" y="-1128532"/>
            <a:ext cx="11055188" cy="2387600"/>
          </a:xfrm>
        </p:spPr>
        <p:txBody>
          <a:bodyPr>
            <a:normAutofit/>
          </a:bodyPr>
          <a:lstStyle/>
          <a:p>
            <a:r>
              <a:rPr lang="de-DE" sz="4000" b="1" dirty="0">
                <a:latin typeface="Lucida Console" panose="020B0609040504020204" pitchFamily="49" charset="0"/>
              </a:rPr>
              <a:t>Quellen:</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Untertitel 2"/>
          <p:cNvSpPr>
            <a:spLocks noGrp="1"/>
          </p:cNvSpPr>
          <p:nvPr>
            <p:ph type="subTitle" idx="1"/>
          </p:nvPr>
        </p:nvSpPr>
        <p:spPr>
          <a:xfrm>
            <a:off x="1544640" y="1562292"/>
            <a:ext cx="9144000" cy="4191048"/>
          </a:xfrm>
        </p:spPr>
        <p:txBody>
          <a:bodyPr>
            <a:normAutofit fontScale="92500" lnSpcReduction="20000"/>
          </a:bodyPr>
          <a:lstStyle/>
          <a:p>
            <a:pPr marL="457200" indent="-457200" algn="l">
              <a:buFont typeface="Arial" panose="020B0604020202020204" pitchFamily="34" charset="0"/>
              <a:buChar char="•"/>
            </a:pPr>
            <a:r>
              <a:rPr lang="de-DE" dirty="0"/>
              <a:t>Icons: https://www.flaticon.com/</a:t>
            </a:r>
          </a:p>
          <a:p>
            <a:pPr marL="457200" indent="-457200" algn="l">
              <a:buFont typeface="Arial" panose="020B0604020202020204" pitchFamily="34" charset="0"/>
              <a:buChar char="•"/>
            </a:pPr>
            <a:r>
              <a:rPr lang="de-DE" dirty="0"/>
              <a:t>https://www.ndr.de/ratgeber/verbraucher/Fake-Shops-So-schuetzen-sich-Kunden-vor-Internet-Betrug,fakeshop104.html</a:t>
            </a:r>
          </a:p>
          <a:p>
            <a:pPr marL="457200" indent="-457200" algn="l">
              <a:buFont typeface="Arial" panose="020B0604020202020204" pitchFamily="34" charset="0"/>
              <a:buChar char="•"/>
            </a:pPr>
            <a:r>
              <a:rPr lang="de-DE" dirty="0"/>
              <a:t>https://www.polizei-praevention.de/themen-und-tipps/straftaten-im-netz/fakeshops</a:t>
            </a:r>
          </a:p>
          <a:p>
            <a:pPr marL="457200" indent="-457200" algn="l">
              <a:buFont typeface="Arial" panose="020B0604020202020204" pitchFamily="34" charset="0"/>
              <a:buChar char="•"/>
            </a:pPr>
            <a:r>
              <a:rPr lang="de-DE" dirty="0"/>
              <a:t>https://www.computerwoche.de/a/was-sie-ueber-fake-webseiten-wissen-muessen,3548900</a:t>
            </a:r>
          </a:p>
          <a:p>
            <a:pPr marL="457200" indent="-457200" algn="l">
              <a:buFont typeface="Arial" panose="020B0604020202020204" pitchFamily="34" charset="0"/>
              <a:buChar char="•"/>
            </a:pPr>
            <a:r>
              <a:rPr lang="de-DE" dirty="0"/>
              <a:t>https://www.polizei-praevention.de/themen-und-tipps/straftaten-im-netz/fakeshops </a:t>
            </a:r>
          </a:p>
          <a:p>
            <a:pPr marL="457200" indent="-457200" algn="l">
              <a:buFont typeface="Arial" panose="020B0604020202020204" pitchFamily="34" charset="0"/>
              <a:buChar char="•"/>
            </a:pPr>
            <a:r>
              <a:rPr lang="de-DE" dirty="0"/>
              <a:t>https://cybersecurityquiz.app.ovosplay.com/</a:t>
            </a:r>
          </a:p>
          <a:p>
            <a:pPr marL="457200" indent="-457200" algn="l">
              <a:buFont typeface="Arial" panose="020B0604020202020204" pitchFamily="34" charset="0"/>
              <a:buChar char="•"/>
            </a:pPr>
            <a:r>
              <a:rPr lang="de-DE" dirty="0"/>
              <a:t>https://www.trustedshops.de/fake-shops/</a:t>
            </a:r>
          </a:p>
          <a:p>
            <a:pPr marL="457200" indent="-457200" algn="l">
              <a:buFont typeface="Arial" panose="020B0604020202020204" pitchFamily="34" charset="0"/>
              <a:buChar char="•"/>
            </a:pPr>
            <a:r>
              <a:rPr lang="de-DE" dirty="0"/>
              <a:t>https://www.verbraucherzentrale.de/fakeshopfinder-71560</a:t>
            </a:r>
          </a:p>
          <a:p>
            <a:pPr marL="457200" indent="-457200" algn="l">
              <a:buFont typeface="Arial" panose="020B0604020202020204" pitchFamily="34" charset="0"/>
              <a:buChar char="•"/>
            </a:pPr>
            <a:endParaRPr lang="de-DE" sz="2400" dirty="0"/>
          </a:p>
        </p:txBody>
      </p:sp>
    </p:spTree>
    <p:extLst>
      <p:ext uri="{BB962C8B-B14F-4D97-AF65-F5344CB8AC3E}">
        <p14:creationId xmlns:p14="http://schemas.microsoft.com/office/powerpoint/2010/main" val="212562512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1" dur="500"/>
                                        <p:tgtEl>
                                          <p:spTgt spid="1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15">
                                            <p:txEl>
                                              <p:pRg st="1" end="1"/>
                                            </p:txEl>
                                          </p:spTgt>
                                        </p:tgtEl>
                                        <p:attrNameLst>
                                          <p:attrName>style.visibility</p:attrName>
                                        </p:attrNameLst>
                                      </p:cBhvr>
                                      <p:to>
                                        <p:strVal val="visible"/>
                                      </p:to>
                                    </p:set>
                                    <p:animEffect transition="in" filter="randombar(horizontal)">
                                      <p:cBhvr>
                                        <p:cTn id="16" dur="500"/>
                                        <p:tgtEl>
                                          <p:spTgt spid="1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5">
                                            <p:txEl>
                                              <p:pRg st="2" end="2"/>
                                            </p:txEl>
                                          </p:spTgt>
                                        </p:tgtEl>
                                        <p:attrNameLst>
                                          <p:attrName>style.visibility</p:attrName>
                                        </p:attrNameLst>
                                      </p:cBhvr>
                                      <p:to>
                                        <p:strVal val="visible"/>
                                      </p:to>
                                    </p:set>
                                    <p:animEffect transition="in" filter="randombar(horizontal)">
                                      <p:cBhvr>
                                        <p:cTn id="21" dur="500"/>
                                        <p:tgtEl>
                                          <p:spTgt spid="1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5">
                                            <p:txEl>
                                              <p:pRg st="3" end="3"/>
                                            </p:txEl>
                                          </p:spTgt>
                                        </p:tgtEl>
                                        <p:attrNameLst>
                                          <p:attrName>style.visibility</p:attrName>
                                        </p:attrNameLst>
                                      </p:cBhvr>
                                      <p:to>
                                        <p:strVal val="visible"/>
                                      </p:to>
                                    </p:set>
                                    <p:animEffect transition="in" filter="randombar(horizontal)">
                                      <p:cBhvr>
                                        <p:cTn id="26" dur="500"/>
                                        <p:tgtEl>
                                          <p:spTgt spid="15">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5">
                                            <p:txEl>
                                              <p:pRg st="4" end="4"/>
                                            </p:txEl>
                                          </p:spTgt>
                                        </p:tgtEl>
                                        <p:attrNameLst>
                                          <p:attrName>style.visibility</p:attrName>
                                        </p:attrNameLst>
                                      </p:cBhvr>
                                      <p:to>
                                        <p:strVal val="visible"/>
                                      </p:to>
                                    </p:set>
                                    <p:animEffect transition="in" filter="randombar(horizontal)">
                                      <p:cBhvr>
                                        <p:cTn id="31" dur="500"/>
                                        <p:tgtEl>
                                          <p:spTgt spid="15">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15">
                                            <p:txEl>
                                              <p:pRg st="5" end="5"/>
                                            </p:txEl>
                                          </p:spTgt>
                                        </p:tgtEl>
                                        <p:attrNameLst>
                                          <p:attrName>style.visibility</p:attrName>
                                        </p:attrNameLst>
                                      </p:cBhvr>
                                      <p:to>
                                        <p:strVal val="visible"/>
                                      </p:to>
                                    </p:set>
                                    <p:animEffect transition="in" filter="randombar(horizontal)">
                                      <p:cBhvr>
                                        <p:cTn id="36" dur="500"/>
                                        <p:tgtEl>
                                          <p:spTgt spid="15">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15">
                                            <p:txEl>
                                              <p:pRg st="6" end="6"/>
                                            </p:txEl>
                                          </p:spTgt>
                                        </p:tgtEl>
                                        <p:attrNameLst>
                                          <p:attrName>style.visibility</p:attrName>
                                        </p:attrNameLst>
                                      </p:cBhvr>
                                      <p:to>
                                        <p:strVal val="visible"/>
                                      </p:to>
                                    </p:set>
                                    <p:animEffect transition="in" filter="randombar(horizontal)">
                                      <p:cBhvr>
                                        <p:cTn id="41" dur="500"/>
                                        <p:tgtEl>
                                          <p:spTgt spid="15">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5">
                                            <p:txEl>
                                              <p:pRg st="7" end="7"/>
                                            </p:txEl>
                                          </p:spTgt>
                                        </p:tgtEl>
                                        <p:attrNameLst>
                                          <p:attrName>style.visibility</p:attrName>
                                        </p:attrNameLst>
                                      </p:cBhvr>
                                      <p:to>
                                        <p:strVal val="visible"/>
                                      </p:to>
                                    </p:set>
                                    <p:animEffect transition="in" filter="randombar(horizontal)">
                                      <p:cBhvr>
                                        <p:cTn id="46" dur="500"/>
                                        <p:tgtEl>
                                          <p:spTgt spid="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27944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1485709" y="766301"/>
            <a:ext cx="10747647" cy="646331"/>
          </a:xfrm>
          <a:prstGeom prst="rect">
            <a:avLst/>
          </a:prstGeom>
          <a:noFill/>
        </p:spPr>
        <p:txBody>
          <a:bodyPr wrap="square" rtlCol="0">
            <a:spAutoFit/>
          </a:bodyPr>
          <a:lstStyle/>
          <a:p>
            <a:r>
              <a:rPr lang="de-DE" sz="3600" dirty="0">
                <a:latin typeface="Lucida Console" panose="020B0609040504020204" pitchFamily="49" charset="0"/>
              </a:rPr>
              <a:t>Woran erkenne ich einen </a:t>
            </a:r>
            <a:r>
              <a:rPr lang="de-DE" sz="3600" dirty="0" err="1">
                <a:latin typeface="Lucida Console" panose="020B0609040504020204" pitchFamily="49" charset="0"/>
              </a:rPr>
              <a:t>Fakeshop</a:t>
            </a:r>
            <a:r>
              <a:rPr lang="de-DE" sz="3600" dirty="0">
                <a:latin typeface="Lucida Console" panose="020B0609040504020204" pitchFamily="49" charset="0"/>
              </a:rPr>
              <a:t>?</a:t>
            </a:r>
          </a:p>
        </p:txBody>
      </p:sp>
      <p:sp>
        <p:nvSpPr>
          <p:cNvPr id="19" name="Rechteck 18"/>
          <p:cNvSpPr/>
          <p:nvPr/>
        </p:nvSpPr>
        <p:spPr>
          <a:xfrm>
            <a:off x="1485709" y="1464326"/>
            <a:ext cx="9220583" cy="42480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864925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27944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1485709" y="766301"/>
            <a:ext cx="10747647" cy="1077218"/>
          </a:xfrm>
          <a:prstGeom prst="rect">
            <a:avLst/>
          </a:prstGeom>
          <a:noFill/>
        </p:spPr>
        <p:txBody>
          <a:bodyPr wrap="square" rtlCol="0">
            <a:spAutoFit/>
          </a:bodyPr>
          <a:lstStyle/>
          <a:p>
            <a:r>
              <a:rPr lang="de-DE" sz="3200" dirty="0">
                <a:latin typeface="Lucida Console" panose="020B0609040504020204" pitchFamily="49" charset="0"/>
              </a:rPr>
              <a:t>Fragen, die man sich stellen sollte (vorher):</a:t>
            </a:r>
          </a:p>
        </p:txBody>
      </p:sp>
      <p:sp>
        <p:nvSpPr>
          <p:cNvPr id="14" name="Untertitel 2"/>
          <p:cNvSpPr>
            <a:spLocks noGrp="1"/>
          </p:cNvSpPr>
          <p:nvPr>
            <p:ph type="subTitle" idx="1"/>
          </p:nvPr>
        </p:nvSpPr>
        <p:spPr>
          <a:xfrm>
            <a:off x="1524000" y="1980002"/>
            <a:ext cx="9144000" cy="4520945"/>
          </a:xfrm>
        </p:spPr>
        <p:txBody>
          <a:bodyPr>
            <a:normAutofit fontScale="32500" lnSpcReduction="20000"/>
          </a:bodyPr>
          <a:lstStyle/>
          <a:p>
            <a:pPr marL="457200" indent="-457200" algn="l">
              <a:buFont typeface="Arial" panose="020B0604020202020204" pitchFamily="34" charset="0"/>
              <a:buChar char="•"/>
            </a:pPr>
            <a:r>
              <a:rPr lang="de-DE" sz="4300" dirty="0"/>
              <a:t>Ist die Website bekannt?</a:t>
            </a:r>
          </a:p>
          <a:p>
            <a:pPr marL="457200" indent="-457200" algn="l">
              <a:buFont typeface="Arial" panose="020B0604020202020204" pitchFamily="34" charset="0"/>
              <a:buChar char="•"/>
            </a:pPr>
            <a:r>
              <a:rPr lang="de-DE" sz="4300" dirty="0"/>
              <a:t>Rechtschreibung und Grammatik?</a:t>
            </a:r>
          </a:p>
          <a:p>
            <a:pPr marL="457200" indent="-457200" algn="l">
              <a:buFont typeface="Arial" panose="020B0604020202020204" pitchFamily="34" charset="0"/>
              <a:buChar char="•"/>
            </a:pPr>
            <a:r>
              <a:rPr lang="de-DE" sz="4300" dirty="0"/>
              <a:t>AGB fehlerhaft oder kopiert?</a:t>
            </a:r>
          </a:p>
          <a:p>
            <a:pPr marL="457200" indent="-457200" algn="l">
              <a:buFont typeface="Arial" panose="020B0604020202020204" pitchFamily="34" charset="0"/>
              <a:buChar char="•"/>
            </a:pPr>
            <a:r>
              <a:rPr lang="de-DE" sz="4300" dirty="0"/>
              <a:t>Passt die URL zum Angebot?</a:t>
            </a:r>
          </a:p>
          <a:p>
            <a:pPr marL="457200" indent="-457200" algn="l">
              <a:buFont typeface="Arial" panose="020B0604020202020204" pitchFamily="34" charset="0"/>
              <a:buChar char="•"/>
            </a:pPr>
            <a:r>
              <a:rPr lang="de-DE" sz="4300" dirty="0"/>
              <a:t>Hat der Shop </a:t>
            </a:r>
            <a:r>
              <a:rPr lang="de-DE" sz="4300" dirty="0" err="1"/>
              <a:t>Social</a:t>
            </a:r>
            <a:r>
              <a:rPr lang="de-DE" sz="4300" dirty="0"/>
              <a:t> Media?</a:t>
            </a:r>
          </a:p>
          <a:p>
            <a:pPr marL="457200" indent="-457200" algn="l">
              <a:buFont typeface="Arial" panose="020B0604020202020204" pitchFamily="34" charset="0"/>
              <a:buChar char="•"/>
            </a:pPr>
            <a:r>
              <a:rPr lang="de-DE" sz="4300" dirty="0"/>
              <a:t>Impressum?</a:t>
            </a:r>
          </a:p>
          <a:p>
            <a:pPr marL="457200" indent="-457200" algn="l">
              <a:buFont typeface="Arial" panose="020B0604020202020204" pitchFamily="34" charset="0"/>
              <a:buChar char="•"/>
            </a:pPr>
            <a:r>
              <a:rPr lang="de-DE" sz="4300" dirty="0"/>
              <a:t>Im Voraus zahlen?</a:t>
            </a:r>
          </a:p>
          <a:p>
            <a:pPr marL="457200" indent="-457200" algn="l">
              <a:buFont typeface="Arial" panose="020B0604020202020204" pitchFamily="34" charset="0"/>
              <a:buChar char="•"/>
            </a:pPr>
            <a:r>
              <a:rPr lang="de-DE" sz="4300" dirty="0"/>
              <a:t>Ist das Prüfsiegel echt?</a:t>
            </a:r>
          </a:p>
          <a:p>
            <a:pPr marL="457200" indent="-457200" algn="l">
              <a:buFont typeface="Arial" panose="020B0604020202020204" pitchFamily="34" charset="0"/>
              <a:buChar char="•"/>
            </a:pPr>
            <a:r>
              <a:rPr lang="de-DE" sz="4300" dirty="0"/>
              <a:t>Handelsregister und Umsatzsteuer-ID? (www.handelsregister.de, www.ust-id-pruefen.de) </a:t>
            </a:r>
          </a:p>
          <a:p>
            <a:pPr marL="457200" indent="-457200" algn="l">
              <a:buFont typeface="Arial" panose="020B0604020202020204" pitchFamily="34" charset="0"/>
              <a:buChar char="•"/>
            </a:pPr>
            <a:r>
              <a:rPr lang="de-DE" sz="4300" dirty="0"/>
              <a:t>Sind die Angebote realistisch?</a:t>
            </a:r>
          </a:p>
          <a:p>
            <a:pPr marL="457200" indent="-457200" algn="l">
              <a:buFont typeface="Arial" panose="020B0604020202020204" pitchFamily="34" charset="0"/>
              <a:buChar char="•"/>
            </a:pPr>
            <a:r>
              <a:rPr lang="de-DE" sz="4300" dirty="0"/>
              <a:t>Nutzerrezensionen?</a:t>
            </a:r>
          </a:p>
          <a:p>
            <a:pPr marL="457200" indent="-457200" algn="l">
              <a:buFont typeface="Arial" panose="020B0604020202020204" pitchFamily="34" charset="0"/>
              <a:buChar char="•"/>
            </a:pPr>
            <a:r>
              <a:rPr lang="de-DE" sz="4300" dirty="0"/>
              <a:t>schon einmal angerufen?</a:t>
            </a:r>
          </a:p>
          <a:p>
            <a:pPr marL="457200" indent="-457200" algn="l">
              <a:buFont typeface="Arial" panose="020B0604020202020204" pitchFamily="34" charset="0"/>
              <a:buChar char="•"/>
            </a:pPr>
            <a:r>
              <a:rPr lang="de-DE" sz="4300" dirty="0"/>
              <a:t>Kontakt nur über E-Mail?</a:t>
            </a:r>
          </a:p>
          <a:p>
            <a:pPr marL="457200" indent="-457200" algn="l">
              <a:buFont typeface="Arial" panose="020B0604020202020204" pitchFamily="34" charset="0"/>
              <a:buChar char="•"/>
            </a:pPr>
            <a:r>
              <a:rPr lang="de-DE" sz="4300" dirty="0"/>
              <a:t>Browserwarnungen?</a:t>
            </a:r>
          </a:p>
          <a:p>
            <a:pPr marL="457200" indent="-457200" algn="l">
              <a:buFont typeface="Arial" panose="020B0604020202020204" pitchFamily="34" charset="0"/>
              <a:buChar char="•"/>
            </a:pPr>
            <a:r>
              <a:rPr lang="de-DE" sz="4300" dirty="0"/>
              <a:t>schon gesucht?</a:t>
            </a:r>
          </a:p>
          <a:p>
            <a:pPr marL="457200" indent="-457200" algn="l">
              <a:buFont typeface="Arial" panose="020B0604020202020204" pitchFamily="34" charset="0"/>
              <a:buChar char="•"/>
            </a:pPr>
            <a:r>
              <a:rPr lang="de-DE" sz="4300" dirty="0"/>
              <a:t>wird mit unschlagbaren, zeitl. begrenzten Angeboten gelockt?</a:t>
            </a:r>
          </a:p>
          <a:p>
            <a:pPr marL="457200" indent="-457200" algn="l">
              <a:buFont typeface="Arial" panose="020B0604020202020204" pitchFamily="34" charset="0"/>
              <a:buChar char="•"/>
            </a:pPr>
            <a:endParaRPr lang="de-DE" sz="3200" dirty="0"/>
          </a:p>
        </p:txBody>
      </p:sp>
    </p:spTree>
    <p:extLst>
      <p:ext uri="{BB962C8B-B14F-4D97-AF65-F5344CB8AC3E}">
        <p14:creationId xmlns:p14="http://schemas.microsoft.com/office/powerpoint/2010/main" val="406951869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12" dur="5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17" dur="500"/>
                                        <p:tgtEl>
                                          <p:spTgt spid="1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22" dur="500"/>
                                        <p:tgtEl>
                                          <p:spTgt spid="1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4">
                                            <p:txEl>
                                              <p:pRg st="3" end="3"/>
                                            </p:txEl>
                                          </p:spTgt>
                                        </p:tgtEl>
                                        <p:attrNameLst>
                                          <p:attrName>style.visibility</p:attrName>
                                        </p:attrNameLst>
                                      </p:cBhvr>
                                      <p:to>
                                        <p:strVal val="visible"/>
                                      </p:to>
                                    </p:set>
                                    <p:animEffect transition="in" filter="randombar(horizontal)">
                                      <p:cBhvr>
                                        <p:cTn id="27" dur="500"/>
                                        <p:tgtEl>
                                          <p:spTgt spid="1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4">
                                            <p:txEl>
                                              <p:pRg st="4" end="4"/>
                                            </p:txEl>
                                          </p:spTgt>
                                        </p:tgtEl>
                                        <p:attrNameLst>
                                          <p:attrName>style.visibility</p:attrName>
                                        </p:attrNameLst>
                                      </p:cBhvr>
                                      <p:to>
                                        <p:strVal val="visible"/>
                                      </p:to>
                                    </p:set>
                                    <p:animEffect transition="in" filter="randombar(horizontal)">
                                      <p:cBhvr>
                                        <p:cTn id="32" dur="500"/>
                                        <p:tgtEl>
                                          <p:spTgt spid="1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4">
                                            <p:txEl>
                                              <p:pRg st="5" end="5"/>
                                            </p:txEl>
                                          </p:spTgt>
                                        </p:tgtEl>
                                        <p:attrNameLst>
                                          <p:attrName>style.visibility</p:attrName>
                                        </p:attrNameLst>
                                      </p:cBhvr>
                                      <p:to>
                                        <p:strVal val="visible"/>
                                      </p:to>
                                    </p:set>
                                    <p:animEffect transition="in" filter="randombar(horizontal)">
                                      <p:cBhvr>
                                        <p:cTn id="37" dur="500"/>
                                        <p:tgtEl>
                                          <p:spTgt spid="1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4">
                                            <p:txEl>
                                              <p:pRg st="6" end="6"/>
                                            </p:txEl>
                                          </p:spTgt>
                                        </p:tgtEl>
                                        <p:attrNameLst>
                                          <p:attrName>style.visibility</p:attrName>
                                        </p:attrNameLst>
                                      </p:cBhvr>
                                      <p:to>
                                        <p:strVal val="visible"/>
                                      </p:to>
                                    </p:set>
                                    <p:animEffect transition="in" filter="randombar(horizontal)">
                                      <p:cBhvr>
                                        <p:cTn id="42" dur="500"/>
                                        <p:tgtEl>
                                          <p:spTgt spid="1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4">
                                            <p:txEl>
                                              <p:pRg st="7" end="7"/>
                                            </p:txEl>
                                          </p:spTgt>
                                        </p:tgtEl>
                                        <p:attrNameLst>
                                          <p:attrName>style.visibility</p:attrName>
                                        </p:attrNameLst>
                                      </p:cBhvr>
                                      <p:to>
                                        <p:strVal val="visible"/>
                                      </p:to>
                                    </p:set>
                                    <p:animEffect transition="in" filter="randombar(horizontal)">
                                      <p:cBhvr>
                                        <p:cTn id="47" dur="500"/>
                                        <p:tgtEl>
                                          <p:spTgt spid="1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4">
                                            <p:txEl>
                                              <p:pRg st="8" end="8"/>
                                            </p:txEl>
                                          </p:spTgt>
                                        </p:tgtEl>
                                        <p:attrNameLst>
                                          <p:attrName>style.visibility</p:attrName>
                                        </p:attrNameLst>
                                      </p:cBhvr>
                                      <p:to>
                                        <p:strVal val="visible"/>
                                      </p:to>
                                    </p:set>
                                    <p:animEffect transition="in" filter="randombar(horizontal)">
                                      <p:cBhvr>
                                        <p:cTn id="52" dur="500"/>
                                        <p:tgtEl>
                                          <p:spTgt spid="14">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14">
                                            <p:txEl>
                                              <p:pRg st="9" end="9"/>
                                            </p:txEl>
                                          </p:spTgt>
                                        </p:tgtEl>
                                        <p:attrNameLst>
                                          <p:attrName>style.visibility</p:attrName>
                                        </p:attrNameLst>
                                      </p:cBhvr>
                                      <p:to>
                                        <p:strVal val="visible"/>
                                      </p:to>
                                    </p:set>
                                    <p:animEffect transition="in" filter="randombar(horizontal)">
                                      <p:cBhvr>
                                        <p:cTn id="57" dur="500"/>
                                        <p:tgtEl>
                                          <p:spTgt spid="14">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14">
                                            <p:txEl>
                                              <p:pRg st="10" end="10"/>
                                            </p:txEl>
                                          </p:spTgt>
                                        </p:tgtEl>
                                        <p:attrNameLst>
                                          <p:attrName>style.visibility</p:attrName>
                                        </p:attrNameLst>
                                      </p:cBhvr>
                                      <p:to>
                                        <p:strVal val="visible"/>
                                      </p:to>
                                    </p:set>
                                    <p:animEffect transition="in" filter="randombar(horizontal)">
                                      <p:cBhvr>
                                        <p:cTn id="62" dur="500"/>
                                        <p:tgtEl>
                                          <p:spTgt spid="14">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14">
                                            <p:txEl>
                                              <p:pRg st="11" end="11"/>
                                            </p:txEl>
                                          </p:spTgt>
                                        </p:tgtEl>
                                        <p:attrNameLst>
                                          <p:attrName>style.visibility</p:attrName>
                                        </p:attrNameLst>
                                      </p:cBhvr>
                                      <p:to>
                                        <p:strVal val="visible"/>
                                      </p:to>
                                    </p:set>
                                    <p:animEffect transition="in" filter="randombar(horizontal)">
                                      <p:cBhvr>
                                        <p:cTn id="67" dur="500"/>
                                        <p:tgtEl>
                                          <p:spTgt spid="14">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14">
                                            <p:txEl>
                                              <p:pRg st="12" end="12"/>
                                            </p:txEl>
                                          </p:spTgt>
                                        </p:tgtEl>
                                        <p:attrNameLst>
                                          <p:attrName>style.visibility</p:attrName>
                                        </p:attrNameLst>
                                      </p:cBhvr>
                                      <p:to>
                                        <p:strVal val="visible"/>
                                      </p:to>
                                    </p:set>
                                    <p:animEffect transition="in" filter="randombar(horizontal)">
                                      <p:cBhvr>
                                        <p:cTn id="72" dur="500"/>
                                        <p:tgtEl>
                                          <p:spTgt spid="14">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14">
                                            <p:txEl>
                                              <p:pRg st="13" end="13"/>
                                            </p:txEl>
                                          </p:spTgt>
                                        </p:tgtEl>
                                        <p:attrNameLst>
                                          <p:attrName>style.visibility</p:attrName>
                                        </p:attrNameLst>
                                      </p:cBhvr>
                                      <p:to>
                                        <p:strVal val="visible"/>
                                      </p:to>
                                    </p:set>
                                    <p:animEffect transition="in" filter="randombar(horizontal)">
                                      <p:cBhvr>
                                        <p:cTn id="77" dur="500"/>
                                        <p:tgtEl>
                                          <p:spTgt spid="14">
                                            <p:txEl>
                                              <p:pRg st="13" end="1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grpId="0" nodeType="clickEffect">
                                  <p:stCondLst>
                                    <p:cond delay="0"/>
                                  </p:stCondLst>
                                  <p:childTnLst>
                                    <p:set>
                                      <p:cBhvr>
                                        <p:cTn id="81" dur="1" fill="hold">
                                          <p:stCondLst>
                                            <p:cond delay="0"/>
                                          </p:stCondLst>
                                        </p:cTn>
                                        <p:tgtEl>
                                          <p:spTgt spid="14">
                                            <p:txEl>
                                              <p:pRg st="14" end="14"/>
                                            </p:txEl>
                                          </p:spTgt>
                                        </p:tgtEl>
                                        <p:attrNameLst>
                                          <p:attrName>style.visibility</p:attrName>
                                        </p:attrNameLst>
                                      </p:cBhvr>
                                      <p:to>
                                        <p:strVal val="visible"/>
                                      </p:to>
                                    </p:set>
                                    <p:animEffect transition="in" filter="randombar(horizontal)">
                                      <p:cBhvr>
                                        <p:cTn id="82" dur="500"/>
                                        <p:tgtEl>
                                          <p:spTgt spid="14">
                                            <p:txEl>
                                              <p:pRg st="14" end="14"/>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4" presetClass="entr" presetSubtype="10" fill="hold" grpId="0" nodeType="clickEffect">
                                  <p:stCondLst>
                                    <p:cond delay="0"/>
                                  </p:stCondLst>
                                  <p:childTnLst>
                                    <p:set>
                                      <p:cBhvr>
                                        <p:cTn id="86" dur="1" fill="hold">
                                          <p:stCondLst>
                                            <p:cond delay="0"/>
                                          </p:stCondLst>
                                        </p:cTn>
                                        <p:tgtEl>
                                          <p:spTgt spid="14">
                                            <p:txEl>
                                              <p:pRg st="15" end="15"/>
                                            </p:txEl>
                                          </p:spTgt>
                                        </p:tgtEl>
                                        <p:attrNameLst>
                                          <p:attrName>style.visibility</p:attrName>
                                        </p:attrNameLst>
                                      </p:cBhvr>
                                      <p:to>
                                        <p:strVal val="visible"/>
                                      </p:to>
                                    </p:set>
                                    <p:animEffect transition="in" filter="randombar(horizontal)">
                                      <p:cBhvr>
                                        <p:cTn id="87" dur="500"/>
                                        <p:tgtEl>
                                          <p:spTgt spid="14">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27944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1485709" y="766301"/>
            <a:ext cx="10747647" cy="1077218"/>
          </a:xfrm>
          <a:prstGeom prst="rect">
            <a:avLst/>
          </a:prstGeom>
          <a:noFill/>
        </p:spPr>
        <p:txBody>
          <a:bodyPr wrap="square" rtlCol="0">
            <a:spAutoFit/>
          </a:bodyPr>
          <a:lstStyle/>
          <a:p>
            <a:r>
              <a:rPr lang="de-DE" sz="3200" dirty="0">
                <a:latin typeface="Lucida Console" panose="020B0609040504020204" pitchFamily="49" charset="0"/>
              </a:rPr>
              <a:t>Fragen, die man sich stellen sollte (währenddessen, nachher):</a:t>
            </a:r>
          </a:p>
        </p:txBody>
      </p:sp>
      <p:sp>
        <p:nvSpPr>
          <p:cNvPr id="14" name="Untertitel 2"/>
          <p:cNvSpPr>
            <a:spLocks noGrp="1"/>
          </p:cNvSpPr>
          <p:nvPr>
            <p:ph type="subTitle" idx="1"/>
          </p:nvPr>
        </p:nvSpPr>
        <p:spPr>
          <a:xfrm>
            <a:off x="1524000" y="1980003"/>
            <a:ext cx="9144000" cy="4191048"/>
          </a:xfrm>
        </p:spPr>
        <p:txBody>
          <a:bodyPr>
            <a:normAutofit/>
          </a:bodyPr>
          <a:lstStyle/>
          <a:p>
            <a:pPr marL="457200" indent="-457200" algn="l">
              <a:buFont typeface="Arial" panose="020B0604020202020204" pitchFamily="34" charset="0"/>
              <a:buChar char="•"/>
            </a:pPr>
            <a:r>
              <a:rPr lang="de-DE" sz="3200" dirty="0"/>
              <a:t>Bekomme ich eine korrekte Bestellbestätigung?</a:t>
            </a:r>
          </a:p>
          <a:p>
            <a:pPr marL="457200" indent="-457200" algn="l">
              <a:buFont typeface="Arial" panose="020B0604020202020204" pitchFamily="34" charset="0"/>
              <a:buChar char="•"/>
            </a:pPr>
            <a:r>
              <a:rPr lang="de-DE" sz="3200" dirty="0"/>
              <a:t>Kontakt nur in Englisch oder schlechtem Deutsch?</a:t>
            </a:r>
          </a:p>
          <a:p>
            <a:pPr marL="457200" indent="-457200" algn="l">
              <a:buFont typeface="Arial" panose="020B0604020202020204" pitchFamily="34" charset="0"/>
              <a:buChar char="•"/>
            </a:pPr>
            <a:r>
              <a:rPr lang="de-DE" sz="3200" dirty="0"/>
              <a:t>Ungewöhnliche Bankverbindungen?</a:t>
            </a:r>
          </a:p>
        </p:txBody>
      </p:sp>
    </p:spTree>
    <p:extLst>
      <p:ext uri="{BB962C8B-B14F-4D97-AF65-F5344CB8AC3E}">
        <p14:creationId xmlns:p14="http://schemas.microsoft.com/office/powerpoint/2010/main" val="244944963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12" dur="5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17" dur="500"/>
                                        <p:tgtEl>
                                          <p:spTgt spid="1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22"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27944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1485709" y="766301"/>
            <a:ext cx="10747647" cy="584775"/>
          </a:xfrm>
          <a:prstGeom prst="rect">
            <a:avLst/>
          </a:prstGeom>
          <a:noFill/>
        </p:spPr>
        <p:txBody>
          <a:bodyPr wrap="square" rtlCol="0">
            <a:spAutoFit/>
          </a:bodyPr>
          <a:lstStyle/>
          <a:p>
            <a:r>
              <a:rPr lang="de-DE" sz="3200" dirty="0">
                <a:latin typeface="Lucida Console" panose="020B0609040504020204" pitchFamily="49" charset="0"/>
              </a:rPr>
              <a:t>Manchmal gar nicht so einfach…</a:t>
            </a:r>
          </a:p>
        </p:txBody>
      </p:sp>
      <p:sp>
        <p:nvSpPr>
          <p:cNvPr id="14" name="Untertitel 2"/>
          <p:cNvSpPr>
            <a:spLocks noGrp="1"/>
          </p:cNvSpPr>
          <p:nvPr>
            <p:ph type="subTitle" idx="1"/>
          </p:nvPr>
        </p:nvSpPr>
        <p:spPr>
          <a:xfrm>
            <a:off x="1524000" y="1980003"/>
            <a:ext cx="9144000" cy="4191048"/>
          </a:xfrm>
        </p:spPr>
        <p:txBody>
          <a:bodyPr>
            <a:normAutofit/>
          </a:bodyPr>
          <a:lstStyle/>
          <a:p>
            <a:pPr algn="l"/>
            <a:r>
              <a:rPr lang="de-DE" sz="3200" dirty="0"/>
              <a:t>…denn die Differenz zu normalen Websites wird immer geringer!</a:t>
            </a:r>
          </a:p>
          <a:p>
            <a:pPr algn="l"/>
            <a:endParaRPr lang="de-DE" sz="3200" dirty="0"/>
          </a:p>
        </p:txBody>
      </p:sp>
    </p:spTree>
    <p:extLst>
      <p:ext uri="{BB962C8B-B14F-4D97-AF65-F5344CB8AC3E}">
        <p14:creationId xmlns:p14="http://schemas.microsoft.com/office/powerpoint/2010/main" val="322498917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12"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4" grpId="0" build="p"/>
    </p:bldLst>
  </p:timing>
</p:sld>
</file>

<file path=ppt/theme/theme1.xml><?xml version="1.0" encoding="utf-8"?>
<a:theme xmlns:a="http://schemas.openxmlformats.org/drawingml/2006/main" name="Office">
  <a:themeElements>
    <a:clrScheme name="Graustuf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2064</Words>
  <Application>Microsoft Office PowerPoint</Application>
  <PresentationFormat>Breitbild</PresentationFormat>
  <Paragraphs>210</Paragraphs>
  <Slides>55</Slides>
  <Notes>37</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55</vt:i4>
      </vt:variant>
    </vt:vector>
  </HeadingPairs>
  <TitlesOfParts>
    <vt:vector size="62" baseType="lpstr">
      <vt:lpstr>Arial</vt:lpstr>
      <vt:lpstr>Calibri</vt:lpstr>
      <vt:lpstr>Calibri Light</vt:lpstr>
      <vt:lpstr>Lucida Console</vt:lpstr>
      <vt:lpstr>Times New Roman</vt:lpstr>
      <vt:lpstr>Wingdings</vt:lpstr>
      <vt:lpstr>Office</vt:lpstr>
      <vt:lpstr>Fakeshops im Internet</vt:lpstr>
      <vt:lpstr>Ablauf</vt:lpstr>
      <vt:lpstr>PowerPoint-Präsentation</vt:lpstr>
      <vt:lpstr>Was macht ihr?</vt:lpstr>
      <vt:lpstr>Ein Beispiel…</vt:lpstr>
      <vt:lpstr>PowerPoint-Präsentation</vt:lpstr>
      <vt:lpstr>PowerPoint-Präsentation</vt:lpstr>
      <vt:lpstr>PowerPoint-Präsentation</vt:lpstr>
      <vt:lpstr>PowerPoint-Präsentation</vt:lpstr>
      <vt:lpstr>Die METHODEN der Täter</vt:lpstr>
      <vt:lpstr>DIE WERBEMAIL</vt:lpstr>
      <vt:lpstr>PowerPoint-Präsentation</vt:lpstr>
      <vt:lpstr>DIE KOPIE</vt:lpstr>
      <vt:lpstr>Strg + C</vt:lpstr>
      <vt:lpstr>DIE VORKASSE</vt:lpstr>
      <vt:lpstr>PowerPoint-Präsentation</vt:lpstr>
      <vt:lpstr>DAS PRÜFSIEGEL</vt:lpstr>
      <vt:lpstr>PowerPoint-Präsentation</vt:lpstr>
      <vt:lpstr>DIE ÜBERNAHME</vt:lpstr>
      <vt:lpstr>PowerPoint-Präsentation</vt:lpstr>
      <vt:lpstr>DIE REAKTIVIERUNG</vt:lpstr>
      <vt:lpstr>PowerPoint-Präsentation</vt:lpstr>
      <vt:lpstr>So kommen Täter sonst noch  an die Fake-URLs</vt:lpstr>
      <vt:lpstr>DAS PHARMING</vt:lpstr>
      <vt:lpstr>Wie funktioniert ein DNS-Server?</vt:lpstr>
      <vt:lpstr>PowerPoint-Präsentation</vt:lpstr>
      <vt:lpstr>PowerPoint-Präsentation</vt:lpstr>
      <vt:lpstr>PowerPoint-Präsentation</vt:lpstr>
      <vt:lpstr>PowerPoint-Präsentation</vt:lpstr>
      <vt:lpstr>PowerPoint-Präsentation</vt:lpstr>
      <vt:lpstr>Der Witz: Im Darknet kann man fertige Fakeshops kaufen.</vt:lpstr>
      <vt:lpstr>Warum gibt es ausgerechnet in Deutschland so viele Fakeshops?</vt:lpstr>
      <vt:lpstr>Was kann passieren,  wenn ich auf einen  Fakeshop hereingefallen bin?</vt:lpstr>
      <vt:lpstr>PowerPoint-Präsentation</vt:lpstr>
      <vt:lpstr>Noch schlimmer: Datenklau</vt:lpstr>
      <vt:lpstr>Was sollte ich tun, wenn ich betrogen wurde?</vt:lpstr>
      <vt:lpstr>Frage an euch: Wie gut kann die Polizei dagegen vorgehen bzw. das ganze nachverfolgen?</vt:lpstr>
      <vt:lpstr>Wie es aussehen sollte:</vt:lpstr>
      <vt:lpstr>Fortsetzung Paradebeispiel</vt:lpstr>
      <vt:lpstr>Wie kann ich mich  davor schützen?</vt:lpstr>
      <vt:lpstr>Augen auf beim Internetkauf!</vt:lpstr>
      <vt:lpstr>Möglichkeiten um vorzubeugen:</vt:lpstr>
      <vt:lpstr>…oder bei der Verbraucherzentrale</vt:lpstr>
      <vt:lpstr>…oder bei Trusted Shops</vt:lpstr>
      <vt:lpstr>Möglichkeiten um vorzubeugen:</vt:lpstr>
      <vt:lpstr>Funktionsweise</vt:lpstr>
      <vt:lpstr>Ist es notwendig bzw. wichtig Schüler darüber zu informieren?</vt:lpstr>
      <vt:lpstr>1. Wie viel Zeit sollte man investieren?  2. In welchem Alter sollte darüber informiert werden?  3. Wie könnte man den Unterricht  mit diesem Thema gestalten?</vt:lpstr>
      <vt:lpstr>PowerPoint-Präsentation</vt:lpstr>
      <vt:lpstr>Ideen aus dem Internet</vt:lpstr>
      <vt:lpstr>Spannende Idee:</vt:lpstr>
      <vt:lpstr>Verbraucherzentrale </vt:lpstr>
      <vt:lpstr>Konsumentenschutz </vt:lpstr>
      <vt:lpstr>Teach Economy </vt:lpstr>
      <vt:lpstr>Quellen: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Fakeshops im Internet</dc:title>
  <dc:creator>Erik Baumann</dc:creator>
  <cp:lastModifiedBy>Erik B.</cp:lastModifiedBy>
  <cp:revision>97</cp:revision>
  <dcterms:created xsi:type="dcterms:W3CDTF">2021-12-04T11:08:12Z</dcterms:created>
  <dcterms:modified xsi:type="dcterms:W3CDTF">2024-10-01T06:29:14Z</dcterms:modified>
</cp:coreProperties>
</file>