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6" r:id="rId1"/>
  </p:sldMasterIdLst>
  <p:notesMasterIdLst>
    <p:notesMasterId r:id="rId17"/>
  </p:notesMasterIdLst>
  <p:handoutMasterIdLst>
    <p:handoutMasterId r:id="rId18"/>
  </p:handoutMasterIdLst>
  <p:sldIdLst>
    <p:sldId id="257" r:id="rId2"/>
    <p:sldId id="404" r:id="rId3"/>
    <p:sldId id="406" r:id="rId4"/>
    <p:sldId id="405" r:id="rId5"/>
    <p:sldId id="411" r:id="rId6"/>
    <p:sldId id="407" r:id="rId7"/>
    <p:sldId id="408" r:id="rId8"/>
    <p:sldId id="409" r:id="rId9"/>
    <p:sldId id="412" r:id="rId10"/>
    <p:sldId id="413" r:id="rId11"/>
    <p:sldId id="414" r:id="rId12"/>
    <p:sldId id="418" r:id="rId13"/>
    <p:sldId id="415" r:id="rId14"/>
    <p:sldId id="416" r:id="rId15"/>
    <p:sldId id="417" r:id="rId16"/>
  </p:sldIdLst>
  <p:sldSz cx="9144000" cy="6858000" type="screen4x3"/>
  <p:notesSz cx="9144000" cy="6858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69" autoAdjust="0"/>
    <p:restoredTop sz="96305" autoAdjust="0"/>
  </p:normalViewPr>
  <p:slideViewPr>
    <p:cSldViewPr>
      <p:cViewPr varScale="1">
        <p:scale>
          <a:sx n="188" d="100"/>
          <a:sy n="188" d="100"/>
        </p:scale>
        <p:origin x="3208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492485C-5EA7-7847-9C00-BFB11F0AB7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AE394BC-B803-9348-B783-03FC928111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9EF594F-4161-DC40-BE8F-DA35DCB6C473}" type="datetimeFigureOut">
              <a:rPr lang="de-DE"/>
              <a:pPr>
                <a:defRPr/>
              </a:pPr>
              <a:t>01.10.24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643358-F1CD-E640-A3F8-F9C9779F89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8A77462-CF0B-574F-B6AF-597C80C172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2EF2CF-61F3-3746-820F-CE594682D16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>
            <a:extLst>
              <a:ext uri="{FF2B5EF4-FFF2-40B4-BE49-F238E27FC236}">
                <a16:creationId xmlns:a16="http://schemas.microsoft.com/office/drawing/2014/main" id="{8E90BBB7-BE82-1A49-89E4-BCA6A2B65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sp>
        <p:nvSpPr>
          <p:cNvPr id="93187" name="Text Box 2">
            <a:extLst>
              <a:ext uri="{FF2B5EF4-FFF2-40B4-BE49-F238E27FC236}">
                <a16:creationId xmlns:a16="http://schemas.microsoft.com/office/drawing/2014/main" id="{FED7C0F7-1F72-5547-B9E7-BA6D4F9B4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de-DE"/>
          </a:p>
        </p:txBody>
      </p:sp>
      <p:sp>
        <p:nvSpPr>
          <p:cNvPr id="93188" name="Text Box 3">
            <a:extLst>
              <a:ext uri="{FF2B5EF4-FFF2-40B4-BE49-F238E27FC236}">
                <a16:creationId xmlns:a16="http://schemas.microsoft.com/office/drawing/2014/main" id="{C3608B44-2DE4-6F4D-903F-429320259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de-DE"/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AF0BE035-874E-2546-A07B-8BA17156B8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F97FD51-CD70-BB41-AA98-069B409B37C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93191" name="Text Box 6">
            <a:extLst>
              <a:ext uri="{FF2B5EF4-FFF2-40B4-BE49-F238E27FC236}">
                <a16:creationId xmlns:a16="http://schemas.microsoft.com/office/drawing/2014/main" id="{08167779-419F-744F-B619-AC487AF8A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de-DE"/>
          </a:p>
        </p:txBody>
      </p:sp>
      <p:sp>
        <p:nvSpPr>
          <p:cNvPr id="2055" name="Text Box 7">
            <a:extLst>
              <a:ext uri="{FF2B5EF4-FFF2-40B4-BE49-F238E27FC236}">
                <a16:creationId xmlns:a16="http://schemas.microsoft.com/office/drawing/2014/main" id="{9CD7CD20-2E48-0242-ADA9-703D58BF4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013" y="6591300"/>
            <a:ext cx="39624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fld id="{147D9D8C-E620-0E4D-A203-6E33232F15C5}" type="slidenum">
              <a:rPr lang="en-GB" altLang="de-DE" sz="1200">
                <a:latin typeface="Times New Roman" panose="02020603050405020304" pitchFamily="18" charset="0"/>
              </a:rPr>
              <a:pPr algn="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buNone/>
              </a:pPr>
              <a:t>‹Nr.›</a:t>
            </a:fld>
            <a:endParaRPr lang="en-GB" altLang="de-DE" sz="12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BD950EC1-EA86-E043-83CB-BD83723791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3A8CD653-BADB-2F49-9466-8A66642204B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3D96FCE-EF61-4144-81B3-7D254113D5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515D65-0441-1E4E-BDC9-FA4E13C2098A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479C8-415C-A74E-998B-839C5D41B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96DEC59-9255-784E-8539-55946610582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0702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C32DB9D-33BA-C940-B0CF-F6066AA08C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C9368D-2BFB-7C4A-B98A-189DC1E4E355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F0348-BABD-A548-A4C5-C3A30009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21142F0-256E-6B4A-BF59-EA92204E49A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551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1B438C8-E38E-944C-8172-BDA54140CE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D012E4-AC0E-E24F-A3C8-EB0D2B4579B3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C1B38-EAD5-C64D-A390-13ACD8066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78BD04D7-18EB-BD40-8D68-A83F1779B14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899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EC8B70D-211C-1B43-8B63-D139B92BD6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59548B-861D-3041-B6AC-5524BD72D0BC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C1F59-3EE0-1F46-9FF8-2DB467B8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2F15B68-697D-0A4B-A6C5-E8B8BDC05AF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146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670AE3-2CD0-F64D-8F86-80963E398A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4EC801-E134-0042-895F-73B5E0A323E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4F160-DD56-014B-B99D-EEF467E6E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8595BB0-60E4-FA4D-955E-E518EDA185A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303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8A998F-9C34-3941-A506-40024EAA79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B9989E-8DC8-AF49-8FD9-5D8B655F4D80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D27556A-A6D5-5943-B921-823597053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BF2A5D0-0591-D94E-9CEF-EE4C160BCA4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888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2CD20DD-1705-1B42-9413-4C3A5A5E59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9C4127-AF2D-E144-873F-ACC341758AC2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062F30B-27D9-D248-9CD6-7A85814CB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598C33C-19DD-B842-8AAC-C6CBF425A5B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3662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FC0D9AF-6795-5647-9156-25C59EA5E4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B61E22-F62E-1C4E-997C-D32B4F6C3404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123DAC4-3545-D048-A263-66D98414D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60F7CE7-A8BF-4E4C-A6E4-E058C25CFA8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55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38AC59F-364A-7A4D-9459-704F15CEF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BB3BD6-4986-7247-A801-6E0A9F02E528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BD611A5-922C-6B4D-ACB4-335440500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FA6B7-255D-1943-9409-C44A353501B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756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35817C3-5949-4D48-A5B4-4CE6317AE4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D2AE8-9791-B24F-8CDC-C1021AC3598C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C97964F-C4AF-1E41-926D-97B22E0CFB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F781324-73DE-504B-9B65-93A79D107CE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399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6C1D2EA-3CA7-344E-9256-1475CCDF06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5E54A4-00D0-8044-ACC5-EBAD292609DA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8EC6617-ACCF-B249-958A-7670790FC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33A68BB-A7E1-C64F-BD54-C1FCDC795B4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22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95FC97-FCC9-EA4A-AC2D-0D44647A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4B689E1-8826-5949-9884-18A655DA26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755A76-2A3C-C940-A0C6-02E938603C58}"/>
              </a:ext>
            </a:extLst>
          </p:cNvPr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FADA8F-00F6-9147-B286-3E9E0B84F3C5}"/>
              </a:ext>
            </a:extLst>
          </p:cNvPr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1A766-719B-C546-A002-E0CCDC956C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52CFC0C4-136B-6D45-BC16-0309779032A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7B18B-7E04-F64F-9CEE-F8793D1CF1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43F80-2A76-2143-A329-CDD9AF4DA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libri" pitchFamily="34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1B587C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4E854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604878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icrosoft MakeCode for micro:bit - Free download and install on Windows |  Microsoft Store">
            <a:extLst>
              <a:ext uri="{FF2B5EF4-FFF2-40B4-BE49-F238E27FC236}">
                <a16:creationId xmlns:a16="http://schemas.microsoft.com/office/drawing/2014/main" id="{4193AF3D-6AB1-A0D0-95D1-DBA969A6F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903" y="3016994"/>
            <a:ext cx="3050774" cy="30507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097" name="Rectangle 1">
            <a:extLst>
              <a:ext uri="{FF2B5EF4-FFF2-40B4-BE49-F238E27FC236}">
                <a16:creationId xmlns:a16="http://schemas.microsoft.com/office/drawing/2014/main" id="{E506ED87-4DB1-D34B-95DA-5F424FD4601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00100" y="1772816"/>
            <a:ext cx="7543800" cy="2593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err="1"/>
              <a:t>micro:bit</a:t>
            </a:r>
            <a:r>
              <a:rPr lang="en-GB" dirty="0"/>
              <a:t>	</a:t>
            </a:r>
          </a:p>
        </p:txBody>
      </p:sp>
      <p:sp>
        <p:nvSpPr>
          <p:cNvPr id="2051" name="Foliennummernplatzhalter 2">
            <a:extLst>
              <a:ext uri="{FF2B5EF4-FFF2-40B4-BE49-F238E27FC236}">
                <a16:creationId xmlns:a16="http://schemas.microsoft.com/office/drawing/2014/main" id="{055037AE-2367-9341-A4E3-3D943DE631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94144BB-E44A-A849-A2E3-6822E52F781F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052" name="Untertitel 5">
            <a:extLst>
              <a:ext uri="{FF2B5EF4-FFF2-40B4-BE49-F238E27FC236}">
                <a16:creationId xmlns:a16="http://schemas.microsoft.com/office/drawing/2014/main" id="{F84E4DE2-67E0-874E-8B0C-08DBCA09B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7673" y="3571257"/>
            <a:ext cx="6461125" cy="1066800"/>
          </a:xfrm>
        </p:spPr>
        <p:txBody>
          <a:bodyPr/>
          <a:lstStyle/>
          <a:p>
            <a:pPr eaLnBrk="1" hangingPunct="1"/>
            <a:r>
              <a:rPr lang="de-DE" altLang="de-DE" sz="2400" dirty="0">
                <a:solidFill>
                  <a:srgbClr val="898989"/>
                </a:solidFill>
                <a:latin typeface="Calibri" panose="020F0502020204030204" pitchFamily="34" charset="0"/>
              </a:rPr>
              <a:t>Mein Alltagsproblemlöser</a:t>
            </a:r>
          </a:p>
        </p:txBody>
      </p:sp>
      <p:sp>
        <p:nvSpPr>
          <p:cNvPr id="3" name="Untertitel 5">
            <a:extLst>
              <a:ext uri="{FF2B5EF4-FFF2-40B4-BE49-F238E27FC236}">
                <a16:creationId xmlns:a16="http://schemas.microsoft.com/office/drawing/2014/main" id="{E4EF6677-CA71-BE53-1FF3-73B49ADEDB91}"/>
              </a:ext>
            </a:extLst>
          </p:cNvPr>
          <p:cNvSpPr txBox="1">
            <a:spLocks/>
          </p:cNvSpPr>
          <p:nvPr/>
        </p:nvSpPr>
        <p:spPr bwMode="auto">
          <a:xfrm>
            <a:off x="-11324" y="6576339"/>
            <a:ext cx="7818001" cy="42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B587C"/>
              </a:buClr>
              <a:buFont typeface="Arial" panose="020B0604020202020204" pitchFamily="34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de-DE" altLang="de-DE" sz="1400" dirty="0">
                <a:solidFill>
                  <a:srgbClr val="898989"/>
                </a:solidFill>
                <a:latin typeface="Calibri" panose="020F0502020204030204" pitchFamily="34" charset="0"/>
              </a:rPr>
              <a:t>Frank Sichting – Geschwister-Scholl-Gymnasium Wismar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B4C37-840E-7B5D-16B4-FA5171122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3259F9AC-0CD5-AD6B-5A4B-963A240B91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044225-564C-A32C-4B32-06BC14474C1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Beispiele - Schrittzähler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B68422C0-2556-FF5B-EC17-851FF29535B0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EEBFF5C8-F95A-3082-4E71-75EBA7104C98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2387052C-AE47-57D4-81FE-2E8363ED9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5196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Programm testen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Tx/>
              <a:buNone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Korrigieren + nach 10 Schritten ein Signalton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1EFF7E6-908E-63B8-F749-618EE95E6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598" y="2060848"/>
            <a:ext cx="6349770" cy="382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96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6581D-8DEE-BDE1-45C1-54087ECB6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DB587A91-0BBF-B6C6-D0AE-E45FF888CB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01F684-8284-9BA4-7C6D-F3BC84618DD3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Beispiele - Wasserwaage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33D39F67-2CFB-A460-C16F-CE97445421DC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A9303BDB-20F2-E495-465A-A4B29754F023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0A68C282-DE19-C554-B90E-8D3DB06D2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261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Ist das schon Windschief oder soll das so?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B34B5C1-A93C-EF46-5943-A35D3074D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789" y="2162335"/>
            <a:ext cx="5624735" cy="89789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915853D-4BF2-EE61-32FB-6D0ED74F7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328" y="3429000"/>
            <a:ext cx="3723506" cy="294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83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36B8B-1446-4C58-7126-E2507031B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A24CD13E-9145-FE2D-590D-6A60E5B093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8F4D24-B0ED-CE29-AB5E-95E3ACAFE0D3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Beispiele - Eieruhr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4CDF0B54-7ACA-8E59-46D5-6F8E64922036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7951C834-3AED-563D-2708-E74F6957C594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38ED1254-07CB-4F67-8548-61E788F7C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261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Die Zeit mit A und B einstellen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A+B startet den Countdown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Signalton nach Ablauf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F923C70-6C8A-7508-75B4-AC62ACD08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429000"/>
            <a:ext cx="3672408" cy="325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24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F59-9A67-CDCD-CA48-4A94A6068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DC9D2093-52EB-9296-0D8C-8AD9687FF2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0FE67A-4D05-EE43-9686-07F7F1F006E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Beispiele - Lichtprotokoll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34AB62F5-0DB7-73E6-B9DA-C3A92DEA938D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B095FB47-A5EF-F125-4E4C-2C605618DE48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AF9E142C-EFE1-7B11-98A0-2DA554D73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390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Wo sollte ich sitzen?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Auswertung in Excel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0177038-083E-C84D-CE98-7F9FF05CD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039782"/>
            <a:ext cx="4320480" cy="259228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2F7C077-BAAE-F0F3-5844-6A05869A9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5147884"/>
            <a:ext cx="2526308" cy="165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67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EF9BC-5BE2-B4E8-028C-699806793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1E2E091C-671D-A34F-C887-B61B806D4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53B109-2DD4-3970-CC9D-5D1AD96ED26B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Beispiele - SOS rufen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55D5CAFE-EEF9-0017-FED5-1147B6405AC8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C88A1F35-4376-CC64-AF09-30D74159C6D1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B31287BB-96BE-F3A7-4734-3B2D40221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7135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Ich stürze – mein Kumpel hört SOS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in allgemeinen Morsecode umbauen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F61F549-6630-E742-EE9D-D97EB8BD2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397" y="2010708"/>
            <a:ext cx="3243590" cy="379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6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84F69-CFA5-63C3-7CEB-230360502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669F2C46-C79B-1B97-0506-B021D9474F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E07F87-3C7D-7E8D-37C0-EB18BE0BEF9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Beispiele – weitere Ideen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54EFEECE-6B3F-8E32-CB61-85E6B27B5F24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9179D920-F51C-3E75-8CAF-BA5793EE9BCF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2A7C4F62-8194-FF10-6902-8869FBADA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390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Schere-Stein-Papier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Würfel mit Augenzahlen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>
                <a:latin typeface="Calibri" panose="020F0502020204030204" pitchFamily="34" charset="0"/>
              </a:rPr>
              <a:t>A - Z </a:t>
            </a:r>
            <a:r>
              <a:rPr lang="de-DE" altLang="de-DE" sz="2800" dirty="0">
                <a:latin typeface="Calibri" panose="020F0502020204030204" pitchFamily="34" charset="0"/>
              </a:rPr>
              <a:t>Würfel als Array für Stadt-Land-Fluss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136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liennummernplatzhalter 2">
            <a:extLst>
              <a:ext uri="{FF2B5EF4-FFF2-40B4-BE49-F238E27FC236}">
                <a16:creationId xmlns:a16="http://schemas.microsoft.com/office/drawing/2014/main" id="{366227D8-C4C7-3543-8821-E3B48EB140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E342F60-0B5A-9349-85ED-53E0A26420F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47A2B0-F8D5-7C42-A63D-A2FE6869A67B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Der Aufbau</a:t>
            </a:r>
          </a:p>
        </p:txBody>
      </p:sp>
      <p:sp>
        <p:nvSpPr>
          <p:cNvPr id="3076" name="Text Box 5">
            <a:extLst>
              <a:ext uri="{FF2B5EF4-FFF2-40B4-BE49-F238E27FC236}">
                <a16:creationId xmlns:a16="http://schemas.microsoft.com/office/drawing/2014/main" id="{D91D3A00-A5EB-AF4F-B4DA-975317B07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077" name="Foliennummernplatzhalter 1">
            <a:extLst>
              <a:ext uri="{FF2B5EF4-FFF2-40B4-BE49-F238E27FC236}">
                <a16:creationId xmlns:a16="http://schemas.microsoft.com/office/drawing/2014/main" id="{A30E1299-BD25-E846-BAEE-382F85572FA6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2F4FD1EE-8C50-C947-9D10-2BD1CE856A1D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DDE9963F-1C88-F944-B15A-4EE98A566336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Overview | micro:bit">
            <a:extLst>
              <a:ext uri="{FF2B5EF4-FFF2-40B4-BE49-F238E27FC236}">
                <a16:creationId xmlns:a16="http://schemas.microsoft.com/office/drawing/2014/main" id="{9AEB722B-ADBD-FC50-2DDC-993A44C0A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7"/>
          <a:stretch/>
        </p:blipFill>
        <p:spPr bwMode="auto">
          <a:xfrm>
            <a:off x="3707904" y="1503048"/>
            <a:ext cx="424877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Overview | micro:bit">
            <a:extLst>
              <a:ext uri="{FF2B5EF4-FFF2-40B4-BE49-F238E27FC236}">
                <a16:creationId xmlns:a16="http://schemas.microsoft.com/office/drawing/2014/main" id="{6107D0BC-A58C-0E88-7D8E-52C54CBED0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" r="50508" b="-2124"/>
          <a:stretch/>
        </p:blipFill>
        <p:spPr bwMode="auto">
          <a:xfrm>
            <a:off x="313693" y="2797628"/>
            <a:ext cx="4104456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nummernplatzhalter 2">
            <a:extLst>
              <a:ext uri="{FF2B5EF4-FFF2-40B4-BE49-F238E27FC236}">
                <a16:creationId xmlns:a16="http://schemas.microsoft.com/office/drawing/2014/main" id="{8ED72975-2B49-6143-B411-1A7663D753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A726E3A-540B-914A-A610-D270A5074829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CC3DA-77A2-4B4A-89F9-1B3181246B3B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Vergleich </a:t>
            </a:r>
            <a:r>
              <a:rPr lang="de-DE" dirty="0" err="1"/>
              <a:t>Calliope</a:t>
            </a:r>
            <a:endParaRPr lang="de-DE" dirty="0"/>
          </a:p>
        </p:txBody>
      </p:sp>
      <p:sp>
        <p:nvSpPr>
          <p:cNvPr id="3076" name="Text Box 5">
            <a:extLst>
              <a:ext uri="{FF2B5EF4-FFF2-40B4-BE49-F238E27FC236}">
                <a16:creationId xmlns:a16="http://schemas.microsoft.com/office/drawing/2014/main" id="{4C6EDFE6-9868-F149-A80E-BDD591E4A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buFont typeface="Wingdings" pitchFamily="2" charset="2"/>
              <a:buChar char="§"/>
              <a:defRPr/>
            </a:pPr>
            <a:r>
              <a:rPr lang="de-DE" sz="2800" dirty="0">
                <a:latin typeface="Calibri" pitchFamily="34" charset="0"/>
              </a:rPr>
              <a:t> </a:t>
            </a:r>
            <a:br>
              <a:rPr lang="de-DE" sz="2800" dirty="0">
                <a:latin typeface="Calibri" pitchFamily="34" charset="0"/>
              </a:rPr>
            </a:br>
            <a:endParaRPr lang="de-DE" sz="2800"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endParaRPr lang="de-DE" sz="2800"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endParaRPr lang="de-DE" sz="2800"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endParaRPr lang="de-DE" sz="2800"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endParaRPr lang="de-DE" sz="2800"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endParaRPr lang="de-DE" sz="2800"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endParaRPr lang="de-DE" sz="2800"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endParaRPr lang="de-DE" sz="2800"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endParaRPr lang="de-DE" sz="2800" dirty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e-DE" sz="2800" dirty="0">
                <a:latin typeface="Calibri" pitchFamily="34" charset="0"/>
              </a:rPr>
              <a:t>     40 Euro				20 Euro</a:t>
            </a:r>
            <a:endParaRPr lang="de-DE" sz="2400" dirty="0">
              <a:latin typeface="+mj-lt"/>
            </a:endParaRPr>
          </a:p>
        </p:txBody>
      </p:sp>
      <p:sp>
        <p:nvSpPr>
          <p:cNvPr id="4101" name="Foliennummernplatzhalter 1">
            <a:extLst>
              <a:ext uri="{FF2B5EF4-FFF2-40B4-BE49-F238E27FC236}">
                <a16:creationId xmlns:a16="http://schemas.microsoft.com/office/drawing/2014/main" id="{C728A803-674B-C944-9E55-C322929F0D91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12AF51B6-6C58-7B49-9BD7-BAEA522DF9FC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AB996BF6-5409-AD48-9C38-3412D6507DEB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alliope und micro:bit im Vergleich">
            <a:extLst>
              <a:ext uri="{FF2B5EF4-FFF2-40B4-BE49-F238E27FC236}">
                <a16:creationId xmlns:a16="http://schemas.microsoft.com/office/drawing/2014/main" id="{52E987E4-110B-BF9A-5034-877B4ACE8F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" t="39" b="-39"/>
          <a:stretch/>
        </p:blipFill>
        <p:spPr bwMode="auto">
          <a:xfrm>
            <a:off x="1320267" y="1268413"/>
            <a:ext cx="6916216" cy="4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53447044-C5C2-8E4B-A01A-75ECC5DB4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7513F1-8434-0C45-877F-3B8C7C29FB61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Verknüpfung Rahmenplan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F69D7B3A-D327-1C43-8B7E-61D06BCE0974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B6E3FA51-16C4-4743-A3CD-211E77C7A6AB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CA4CA4B4-F8B4-1A47-B864-D09D81B93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Klasse 8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Sensorgesteuerte Anwendungen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endParaRPr lang="de-DE" altLang="de-DE" sz="2600" dirty="0">
              <a:latin typeface="Calibri" panose="020F050202020403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D3500E9-60DF-E8AA-FDB6-E50BA53CFC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9462"/>
          <a:stretch/>
        </p:blipFill>
        <p:spPr>
          <a:xfrm>
            <a:off x="1547664" y="2224183"/>
            <a:ext cx="3672408" cy="43740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A7837-C67A-5FBE-B737-E8AC2558B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CBD56800-4B0F-5C39-9D1E-C118F4530B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B3FE14-77F1-0BBF-915D-C5DB4E0B41C7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Verknüpfung Rahmenplan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5D22106E-D29E-FE21-B8AD-E099E4AEEF22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B66148DF-D87B-FF4E-C3A8-DC3A3307FD43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878BF164-D398-E9DC-DFB1-47EDBA36F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Klasse 9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Sensorwerte erfassen und auswerten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endParaRPr lang="de-DE" altLang="de-DE" sz="2600" dirty="0">
              <a:latin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FBCFBB8-2B1D-2E4C-BDA8-086FED0329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6817"/>
          <a:stretch/>
        </p:blipFill>
        <p:spPr>
          <a:xfrm>
            <a:off x="1547664" y="2187217"/>
            <a:ext cx="3949700" cy="439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57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53447044-C5C2-8E4B-A01A-75ECC5DB4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7513F1-8434-0C45-877F-3B8C7C29FB61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 err="1"/>
              <a:t>makecode.microbit.org</a:t>
            </a:r>
            <a:endParaRPr lang="de-DE" dirty="0"/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F69D7B3A-D327-1C43-8B7E-61D06BCE0974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B6E3FA51-16C4-4743-A3CD-211E77C7A6AB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CA4CA4B4-F8B4-1A47-B864-D09D81B93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Programmierumgebung im Browser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  <a:endParaRPr lang="de-DE" altLang="de-DE" sz="2600" dirty="0">
              <a:latin typeface="Calibri" panose="020F050202020403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8C65B7F-ACEF-DF67-B8DB-365D58D42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921" y="1844824"/>
            <a:ext cx="6619452" cy="440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86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53447044-C5C2-8E4B-A01A-75ECC5DB4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7513F1-8434-0C45-877F-3B8C7C29FB61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Schülergerechter Unterricht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F69D7B3A-D327-1C43-8B7E-61D06BCE0974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B6E3FA51-16C4-4743-A3CD-211E77C7A6AB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CA4CA4B4-F8B4-1A47-B864-D09D81B93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230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Benutzen - Analysieren - Gestalten - Verankern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600" dirty="0">
                <a:latin typeface="Calibri" panose="020F0502020204030204" pitchFamily="34" charset="0"/>
              </a:rPr>
              <a:t>Zeit effektiv nutzen (45 Minuten?)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600" dirty="0">
                <a:latin typeface="Calibri" panose="020F0502020204030204" pitchFamily="34" charset="0"/>
              </a:rPr>
              <a:t>Viele kleine Beispiele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600" dirty="0">
                <a:latin typeface="Calibri" panose="020F0502020204030204" pitchFamily="34" charset="0"/>
              </a:rPr>
              <a:t>Am Ende der Stunde das Projekt abschließen</a:t>
            </a:r>
            <a:endParaRPr lang="de-DE" altLang="de-DE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029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53447044-C5C2-8E4B-A01A-75ECC5DB4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7513F1-8434-0C45-877F-3B8C7C29FB61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Beispiele - Bilddreher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F69D7B3A-D327-1C43-8B7E-61D06BCE0974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B6E3FA51-16C4-4743-A3CD-211E77C7A6AB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CA4CA4B4-F8B4-1A47-B864-D09D81B93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5627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Smiley dreht sich mit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endParaRPr lang="de-DE" altLang="de-DE" sz="28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Zusatz: beim Schütteln Gesicht traurig </a:t>
            </a:r>
            <a:endParaRPr lang="de-DE" altLang="de-DE" sz="2600" dirty="0">
              <a:latin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B28DDBA-D334-BCB9-7B37-C436DB6A3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927975"/>
            <a:ext cx="5716116" cy="422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51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F0EED-52FC-EC64-C6CE-12CEE7EA0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>
            <a:extLst>
              <a:ext uri="{FF2B5EF4-FFF2-40B4-BE49-F238E27FC236}">
                <a16:creationId xmlns:a16="http://schemas.microsoft.com/office/drawing/2014/main" id="{06FAAE48-5AA5-11C5-BBE1-B123957CD8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69D7BC-CF74-FB41-A36F-4DD4B5E2B392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5FF6F3-BF57-48B7-829F-1EC801520F1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7643813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dirty="0"/>
              <a:t>Beispiele - Kopf oder Zahl</a:t>
            </a:r>
          </a:p>
        </p:txBody>
      </p:sp>
      <p:sp>
        <p:nvSpPr>
          <p:cNvPr id="5124" name="Foliennummernplatzhalter 1">
            <a:extLst>
              <a:ext uri="{FF2B5EF4-FFF2-40B4-BE49-F238E27FC236}">
                <a16:creationId xmlns:a16="http://schemas.microsoft.com/office/drawing/2014/main" id="{43E89950-5733-9003-3884-0C92F1D575D5}"/>
              </a:ext>
            </a:extLst>
          </p:cNvPr>
          <p:cNvSpPr>
            <a:spLocks/>
          </p:cNvSpPr>
          <p:nvPr/>
        </p:nvSpPr>
        <p:spPr bwMode="auto"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836618A1-7ADD-A54B-99C4-9F2744762913}" type="slidenum">
              <a:rPr lang="de-DE" altLang="de-DE" sz="1800">
                <a:solidFill>
                  <a:srgbClr val="FFFFFF"/>
                </a:solidFill>
                <a:latin typeface="Verdana" panose="020B060403050404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DE" altLang="de-DE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2364CEFB-2BAB-ECC2-D7E0-912041E8AEF4}"/>
              </a:ext>
            </a:extLst>
          </p:cNvPr>
          <p:cNvCxnSpPr/>
          <p:nvPr/>
        </p:nvCxnSpPr>
        <p:spPr>
          <a:xfrm>
            <a:off x="395288" y="1125538"/>
            <a:ext cx="7345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Text Box 5">
            <a:extLst>
              <a:ext uri="{FF2B5EF4-FFF2-40B4-BE49-F238E27FC236}">
                <a16:creationId xmlns:a16="http://schemas.microsoft.com/office/drawing/2014/main" id="{D67B40A4-965D-4645-2A61-E95F40144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68413"/>
            <a:ext cx="7508875" cy="390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B587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4E854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Beim Schütteln erscheint Kopf oder Zahl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Anzahl Kopf/Zahl wird mitgezählt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A gedrückt -&gt; Anzahl Kopf gezeigt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B gedrückt -&gt; Anzahl Zahl gezeigt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A + B gedrückt -&gt; Gesamtanzahl gezeigt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e-DE" altLang="de-DE" sz="2800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1ABC962-4174-0FBC-62F1-07742E0C1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4582573"/>
            <a:ext cx="6832848" cy="213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22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äh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Näh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0</TotalTime>
  <Words>251</Words>
  <Application>Microsoft Macintosh PowerPoint</Application>
  <PresentationFormat>Bildschirmpräsentation (4:3)</PresentationFormat>
  <Paragraphs>119</Paragraphs>
  <Slides>15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2" baseType="lpstr">
      <vt:lpstr>Arial</vt:lpstr>
      <vt:lpstr>Calibri</vt:lpstr>
      <vt:lpstr>Constantia</vt:lpstr>
      <vt:lpstr>Times New Roman</vt:lpstr>
      <vt:lpstr>Verdana</vt:lpstr>
      <vt:lpstr>Wingdings</vt:lpstr>
      <vt:lpstr>Nähe</vt:lpstr>
      <vt:lpstr>micro:bit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Frank</dc:creator>
  <cp:lastModifiedBy>Frank Sichting</cp:lastModifiedBy>
  <cp:revision>100</cp:revision>
  <dcterms:modified xsi:type="dcterms:W3CDTF">2024-10-01T05:58:48Z</dcterms:modified>
</cp:coreProperties>
</file>